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4"/>
  </p:sldMasterIdLst>
  <p:notesMasterIdLst>
    <p:notesMasterId r:id="rId16"/>
  </p:notesMasterIdLst>
  <p:sldIdLst>
    <p:sldId id="256" r:id="rId5"/>
    <p:sldId id="257" r:id="rId6"/>
    <p:sldId id="261" r:id="rId7"/>
    <p:sldId id="268" r:id="rId8"/>
    <p:sldId id="272" r:id="rId9"/>
    <p:sldId id="267" r:id="rId10"/>
    <p:sldId id="270" r:id="rId11"/>
    <p:sldId id="269" r:id="rId12"/>
    <p:sldId id="265" r:id="rId13"/>
    <p:sldId id="266" r:id="rId14"/>
    <p:sldId id="27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9E45C08-53CB-4BD3-BE3E-F960B030600A}">
          <p14:sldIdLst>
            <p14:sldId id="256"/>
            <p14:sldId id="257"/>
            <p14:sldId id="261"/>
            <p14:sldId id="268"/>
            <p14:sldId id="272"/>
            <p14:sldId id="267"/>
            <p14:sldId id="270"/>
            <p14:sldId id="269"/>
          </p14:sldIdLst>
        </p14:section>
        <p14:section name="System Architecture and demo" id="{B928E6C7-0D3D-40C7-9D41-21F4F5B22F24}">
          <p14:sldIdLst>
            <p14:sldId id="265"/>
            <p14:sldId id="266"/>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74920B-629A-2D67-D854-1D46CC3DACDD}" v="108" dt="2023-10-24T22:57:51.081"/>
    <p1510:client id="{070294C1-0032-6079-654A-4DE38F046302}" v="2" dt="2023-11-16T16:37:44.480"/>
    <p1510:client id="{0BA19901-9F33-A181-7D99-0BC5DB0A8F58}" v="708" dt="2023-11-14T17:22:03.648"/>
    <p1510:client id="{122D127A-BC23-B480-165F-38EDED73A2DA}" v="696" dt="2023-11-14T21:25:03.206"/>
    <p1510:client id="{14AF5B61-DDAA-3870-49D9-D759FE674CA7}" v="57" dt="2023-11-15T18:34:01.402"/>
    <p1510:client id="{15442B40-B104-4603-D99E-7C8034DBF6D3}" v="15" dt="2023-10-24T23:04:22.660"/>
    <p1510:client id="{1ED2E572-DB8B-6AC9-5361-CFA5112D28AC}" v="30" dt="2023-10-24T21:59:14.908"/>
    <p1510:client id="{239201C3-7BBE-674B-1020-5085C3E5A375}" v="30" dt="2023-11-23T18:03:27.057"/>
    <p1510:client id="{25ED3089-0E22-1E70-1142-37B1FE68C90E}" v="6" dt="2023-11-16T10:57:30.722"/>
    <p1510:client id="{29219A0D-CE8B-7F85-2025-7E1BCAD5F2B0}" v="161" dt="2023-11-14T11:56:10.071"/>
    <p1510:client id="{2B84F678-3B06-72E9-8602-77E6D86C46D6}" v="36" dt="2023-11-14T21:15:07.081"/>
    <p1510:client id="{39C1ED48-F38E-F557-AE01-C3E4BBB51B82}" v="214" dt="2023-11-16T22:05:22.036"/>
    <p1510:client id="{3A97637E-3D31-52FA-6856-6FF8B028D773}" v="4" dt="2023-11-15T19:37:16.988"/>
    <p1510:client id="{3E9BFF95-8620-46F4-A271-BBE672962FB0}" v="1" dt="2023-11-15T22:45:43.992"/>
    <p1510:client id="{4DDACC1A-C229-68FA-2E59-6911D9F51A8F}" v="53" dt="2023-11-16T23:17:44.745"/>
    <p1510:client id="{518AE22A-1CF7-2F17-CCA6-1E14123D41EE}" v="6" dt="2023-11-16T15:55:24.751"/>
    <p1510:client id="{51B876C5-F79B-9011-E775-011089C680C7}" v="649" dt="2023-11-16T22:05:49.240"/>
    <p1510:client id="{5928C44E-E4B6-477F-8AD0-B0CA312F8EB6}" v="534" vWet="536" dt="2023-10-24T23:03:14.762"/>
    <p1510:client id="{61F16428-4CE1-0585-303E-5163CAD1F5A2}" v="361" dt="2023-11-16T15:25:21.694"/>
    <p1510:client id="{6271B991-B8F2-C6BD-F2FA-850DC3678266}" v="2" dt="2023-10-24T21:40:07.953"/>
    <p1510:client id="{6B12C236-91A2-F1B2-87BF-54007D560F9D}" v="507" dt="2023-11-16T14:47:54.660"/>
    <p1510:client id="{71A51604-FAA5-9112-4EFC-4D723E9BA53C}" v="3" dt="2023-11-16T11:24:34.897"/>
    <p1510:client id="{73257F26-E10F-0DE1-634B-D3718195FD27}" v="25" dt="2023-11-14T16:10:28.314"/>
    <p1510:client id="{79DA0EB8-5C01-9121-3819-4A36A1632DEF}" v="1190" dt="2023-11-15T15:18:06.581"/>
    <p1510:client id="{7DAC7F64-236B-4705-90B4-2A6373CAF130}" v="838" dt="2023-11-15T16:39:41.501"/>
    <p1510:client id="{84292FD0-30B2-0630-0D37-1B73261C7E23}" v="2" dt="2023-11-14T23:41:20.337"/>
    <p1510:client id="{8CE7082E-D6F3-3019-AA13-65947A6E6C4D}" v="1" dt="2023-10-25T14:03:40.508"/>
    <p1510:client id="{90CAB06B-C429-9B3D-BFFD-C6416AED5210}" v="4" dt="2023-11-15T22:56:02.825"/>
    <p1510:client id="{90D569F4-8FEC-3AB2-11E6-428DCF86E41C}" v="349" dt="2023-11-23T18:01:44.825"/>
    <p1510:client id="{B67768D4-406C-580F-C7BC-A6EAE9F0175F}" v="49" dt="2023-11-23T17:49:56.671"/>
    <p1510:client id="{CE63E302-B13E-1BFD-6302-E6666A8A9061}" v="58" dt="2023-10-30T23:12:41.526"/>
    <p1510:client id="{D5C13EDD-57D5-0A41-F0DB-8B150E627671}" v="828" dt="2023-11-15T21:08:22.978"/>
    <p1510:client id="{E1F230BC-19E0-4A68-D033-956EDADC1B21}" v="3" dt="2023-10-24T22:13:27.068"/>
    <p1510:client id="{E8B9FBA4-AB1A-8354-CC37-8C73980E57A2}" v="117" dt="2023-11-23T18:12:11.950"/>
    <p1510:client id="{E988B31E-F949-44EB-ADA2-2E26B9636F90}" v="491" dt="2023-10-24T23:00:36.849"/>
    <p1510:client id="{F1937C53-FDCA-7CE7-0B1E-2535A3F6ECB4}" v="2" dt="2023-11-15T21:33:52.9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C7F027-81C4-43B9-9494-53558632F1BA}" type="datetimeFigureOut">
              <a:t>12/6/2023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22DA26-846E-4487-AC25-A9B34541F8C0}" type="slidenum">
              <a:t>‹#›</a:t>
            </a:fld>
            <a:endParaRPr lang="en-US"/>
          </a:p>
        </p:txBody>
      </p:sp>
    </p:spTree>
    <p:extLst>
      <p:ext uri="{BB962C8B-B14F-4D97-AF65-F5344CB8AC3E}">
        <p14:creationId xmlns:p14="http://schemas.microsoft.com/office/powerpoint/2010/main" val="2084146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Para o </a:t>
            </a:r>
            <a:r>
              <a:rPr lang="en-US" err="1">
                <a:ea typeface="Calibri"/>
                <a:cs typeface="Calibri"/>
              </a:rPr>
              <a:t>levantamento</a:t>
            </a:r>
            <a:r>
              <a:rPr lang="en-US">
                <a:ea typeface="Calibri"/>
                <a:cs typeface="Calibri"/>
              </a:rPr>
              <a:t> de </a:t>
            </a:r>
            <a:r>
              <a:rPr lang="en-US" err="1">
                <a:ea typeface="Calibri"/>
                <a:cs typeface="Calibri"/>
              </a:rPr>
              <a:t>requisitos</a:t>
            </a:r>
            <a:r>
              <a:rPr lang="en-US">
                <a:ea typeface="Calibri"/>
                <a:cs typeface="Calibri"/>
              </a:rPr>
              <a:t> </a:t>
            </a:r>
            <a:r>
              <a:rPr lang="en-US" err="1">
                <a:ea typeface="Calibri"/>
                <a:cs typeface="Calibri"/>
              </a:rPr>
              <a:t>baseamo-nos</a:t>
            </a:r>
            <a:r>
              <a:rPr lang="en-US">
                <a:ea typeface="Calibri"/>
                <a:cs typeface="Calibri"/>
              </a:rPr>
              <a:t> fortemente </a:t>
            </a:r>
            <a:r>
              <a:rPr lang="en-US" err="1">
                <a:ea typeface="Calibri"/>
                <a:cs typeface="Calibri"/>
              </a:rPr>
              <a:t>na</a:t>
            </a:r>
            <a:r>
              <a:rPr lang="en-US">
                <a:ea typeface="Calibri"/>
                <a:cs typeface="Calibri"/>
              </a:rPr>
              <a:t> </a:t>
            </a:r>
            <a:r>
              <a:rPr lang="en-US" err="1">
                <a:ea typeface="Calibri"/>
                <a:cs typeface="Calibri"/>
              </a:rPr>
              <a:t>documentação</a:t>
            </a:r>
            <a:r>
              <a:rPr lang="en-US">
                <a:ea typeface="Calibri"/>
                <a:cs typeface="Calibri"/>
              </a:rPr>
              <a:t> que </a:t>
            </a:r>
            <a:r>
              <a:rPr lang="en-US" err="1">
                <a:ea typeface="Calibri"/>
                <a:cs typeface="Calibri"/>
              </a:rPr>
              <a:t>nos</a:t>
            </a:r>
            <a:r>
              <a:rPr lang="en-US">
                <a:ea typeface="Calibri"/>
                <a:cs typeface="Calibri"/>
              </a:rPr>
              <a:t> </a:t>
            </a:r>
            <a:r>
              <a:rPr lang="en-US" err="1">
                <a:ea typeface="Calibri"/>
                <a:cs typeface="Calibri"/>
              </a:rPr>
              <a:t>foi</a:t>
            </a:r>
            <a:r>
              <a:rPr lang="en-US">
                <a:ea typeface="Calibri"/>
                <a:cs typeface="Calibri"/>
              </a:rPr>
              <a:t> </a:t>
            </a:r>
            <a:r>
              <a:rPr lang="en-US" err="1">
                <a:ea typeface="Calibri"/>
                <a:cs typeface="Calibri"/>
              </a:rPr>
              <a:t>fornecida</a:t>
            </a:r>
            <a:r>
              <a:rPr lang="en-US">
                <a:ea typeface="Calibri"/>
                <a:cs typeface="Calibri"/>
              </a:rPr>
              <a:t>, </a:t>
            </a:r>
            <a:r>
              <a:rPr lang="en-US" err="1">
                <a:ea typeface="Calibri"/>
                <a:cs typeface="Calibri"/>
              </a:rPr>
              <a:t>sendo</a:t>
            </a:r>
            <a:r>
              <a:rPr lang="en-US">
                <a:ea typeface="Calibri"/>
                <a:cs typeface="Calibri"/>
              </a:rPr>
              <a:t> que é </a:t>
            </a:r>
            <a:r>
              <a:rPr lang="en-US" err="1">
                <a:ea typeface="Calibri"/>
                <a:cs typeface="Calibri"/>
              </a:rPr>
              <a:t>também</a:t>
            </a:r>
            <a:r>
              <a:rPr lang="en-US">
                <a:ea typeface="Calibri"/>
                <a:cs typeface="Calibri"/>
              </a:rPr>
              <a:t> </a:t>
            </a:r>
            <a:r>
              <a:rPr lang="en-US" err="1">
                <a:ea typeface="Calibri"/>
                <a:cs typeface="Calibri"/>
              </a:rPr>
              <a:t>importante</a:t>
            </a:r>
            <a:r>
              <a:rPr lang="en-US">
                <a:ea typeface="Calibri"/>
                <a:cs typeface="Calibri"/>
              </a:rPr>
              <a:t> </a:t>
            </a:r>
            <a:r>
              <a:rPr lang="en-US" err="1">
                <a:ea typeface="Calibri"/>
                <a:cs typeface="Calibri"/>
              </a:rPr>
              <a:t>perceber</a:t>
            </a:r>
            <a:r>
              <a:rPr lang="en-US">
                <a:ea typeface="Calibri"/>
                <a:cs typeface="Calibri"/>
              </a:rPr>
              <a:t> </a:t>
            </a:r>
            <a:r>
              <a:rPr lang="en-US" err="1">
                <a:ea typeface="Calibri"/>
                <a:cs typeface="Calibri"/>
              </a:rPr>
              <a:t>como</a:t>
            </a:r>
            <a:r>
              <a:rPr lang="en-US">
                <a:ea typeface="Calibri"/>
                <a:cs typeface="Calibri"/>
              </a:rPr>
              <a:t> é que a </a:t>
            </a:r>
            <a:r>
              <a:rPr lang="en-US" err="1">
                <a:ea typeface="Calibri"/>
                <a:cs typeface="Calibri"/>
              </a:rPr>
              <a:t>camada</a:t>
            </a:r>
            <a:r>
              <a:rPr lang="en-US">
                <a:ea typeface="Calibri"/>
                <a:cs typeface="Calibri"/>
              </a:rPr>
              <a:t> de </a:t>
            </a:r>
            <a:r>
              <a:rPr lang="en-US" err="1">
                <a:ea typeface="Calibri"/>
                <a:cs typeface="Calibri"/>
              </a:rPr>
              <a:t>gestão</a:t>
            </a:r>
            <a:r>
              <a:rPr lang="en-US">
                <a:ea typeface="Calibri"/>
                <a:cs typeface="Calibri"/>
              </a:rPr>
              <a:t> de </a:t>
            </a:r>
            <a:r>
              <a:rPr lang="en-US" err="1">
                <a:ea typeface="Calibri"/>
                <a:cs typeface="Calibri"/>
              </a:rPr>
              <a:t>chaves</a:t>
            </a:r>
            <a:r>
              <a:rPr lang="en-US">
                <a:ea typeface="Calibri"/>
                <a:cs typeface="Calibri"/>
              </a:rPr>
              <a:t> </a:t>
            </a:r>
            <a:r>
              <a:rPr lang="en-US" err="1">
                <a:ea typeface="Calibri"/>
                <a:cs typeface="Calibri"/>
              </a:rPr>
              <a:t>interage</a:t>
            </a:r>
            <a:r>
              <a:rPr lang="en-US">
                <a:ea typeface="Calibri"/>
                <a:cs typeface="Calibri"/>
              </a:rPr>
              <a:t> com as </a:t>
            </a:r>
            <a:r>
              <a:rPr lang="en-US" err="1">
                <a:ea typeface="Calibri"/>
                <a:cs typeface="Calibri"/>
              </a:rPr>
              <a:t>outras</a:t>
            </a:r>
            <a:r>
              <a:rPr lang="en-US">
                <a:ea typeface="Calibri"/>
                <a:cs typeface="Calibri"/>
              </a:rPr>
              <a:t> </a:t>
            </a:r>
            <a:r>
              <a:rPr lang="en-US" err="1">
                <a:ea typeface="Calibri"/>
                <a:cs typeface="Calibri"/>
              </a:rPr>
              <a:t>camadas</a:t>
            </a:r>
            <a:r>
              <a:rPr lang="en-US">
                <a:ea typeface="Calibri"/>
                <a:cs typeface="Calibri"/>
              </a:rPr>
              <a:t>, e o que é que </a:t>
            </a:r>
            <a:r>
              <a:rPr lang="en-US" err="1">
                <a:ea typeface="Calibri"/>
                <a:cs typeface="Calibri"/>
              </a:rPr>
              <a:t>estas</a:t>
            </a:r>
            <a:r>
              <a:rPr lang="en-US">
                <a:ea typeface="Calibri"/>
                <a:cs typeface="Calibri"/>
              </a:rPr>
              <a:t> </a:t>
            </a:r>
            <a:r>
              <a:rPr lang="en-US" err="1">
                <a:ea typeface="Calibri"/>
                <a:cs typeface="Calibri"/>
              </a:rPr>
              <a:t>camadas</a:t>
            </a:r>
            <a:r>
              <a:rPr lang="en-US">
                <a:ea typeface="Calibri"/>
                <a:cs typeface="Calibri"/>
              </a:rPr>
              <a:t> (</a:t>
            </a:r>
            <a:r>
              <a:rPr lang="en-US" err="1">
                <a:ea typeface="Calibri"/>
                <a:cs typeface="Calibri"/>
              </a:rPr>
              <a:t>camada</a:t>
            </a:r>
            <a:r>
              <a:rPr lang="en-US">
                <a:ea typeface="Calibri"/>
                <a:cs typeface="Calibri"/>
              </a:rPr>
              <a:t> da </a:t>
            </a:r>
            <a:r>
              <a:rPr lang="en-US" err="1">
                <a:ea typeface="Calibri"/>
                <a:cs typeface="Calibri"/>
              </a:rPr>
              <a:t>aplicação</a:t>
            </a:r>
            <a:r>
              <a:rPr lang="en-US">
                <a:ea typeface="Calibri"/>
                <a:cs typeface="Calibri"/>
              </a:rPr>
              <a:t> e </a:t>
            </a:r>
            <a:r>
              <a:rPr lang="en-US" err="1">
                <a:ea typeface="Calibri"/>
                <a:cs typeface="Calibri"/>
              </a:rPr>
              <a:t>camada</a:t>
            </a:r>
            <a:r>
              <a:rPr lang="en-US">
                <a:ea typeface="Calibri"/>
                <a:cs typeface="Calibri"/>
              </a:rPr>
              <a:t> do QKD device) </a:t>
            </a:r>
            <a:r>
              <a:rPr lang="en-US" err="1">
                <a:ea typeface="Calibri"/>
                <a:cs typeface="Calibri"/>
              </a:rPr>
              <a:t>pretendem</a:t>
            </a:r>
            <a:r>
              <a:rPr lang="en-US">
                <a:ea typeface="Calibri"/>
                <a:cs typeface="Calibri"/>
              </a:rPr>
              <a:t> da </a:t>
            </a:r>
            <a:r>
              <a:rPr lang="en-US" err="1">
                <a:ea typeface="Calibri"/>
                <a:cs typeface="Calibri"/>
              </a:rPr>
              <a:t>interação</a:t>
            </a:r>
            <a:r>
              <a:rPr lang="en-US">
                <a:ea typeface="Calibri"/>
                <a:cs typeface="Calibri"/>
              </a:rPr>
              <a:t> com o KMS.</a:t>
            </a:r>
            <a:br>
              <a:rPr lang="en-US">
                <a:ea typeface="Calibri"/>
                <a:cs typeface="+mn-lt"/>
              </a:rPr>
            </a:br>
            <a:r>
              <a:rPr lang="en-US">
                <a:ea typeface="Calibri"/>
                <a:cs typeface="Calibri"/>
              </a:rPr>
              <a:t> Para </a:t>
            </a:r>
            <a:r>
              <a:rPr lang="en-US" err="1">
                <a:ea typeface="Calibri"/>
                <a:cs typeface="Calibri"/>
              </a:rPr>
              <a:t>isso</a:t>
            </a:r>
            <a:r>
              <a:rPr lang="en-US">
                <a:ea typeface="Calibri"/>
                <a:cs typeface="Calibri"/>
              </a:rPr>
              <a:t> </a:t>
            </a:r>
            <a:r>
              <a:rPr lang="en-US" err="1">
                <a:ea typeface="Calibri"/>
                <a:cs typeface="Calibri"/>
              </a:rPr>
              <a:t>fizemos</a:t>
            </a:r>
            <a:r>
              <a:rPr lang="en-US">
                <a:ea typeface="Calibri"/>
                <a:cs typeface="Calibri"/>
              </a:rPr>
              <a:t> </a:t>
            </a:r>
            <a:r>
              <a:rPr lang="en-US" err="1">
                <a:ea typeface="Calibri"/>
                <a:cs typeface="Calibri"/>
              </a:rPr>
              <a:t>também</a:t>
            </a:r>
            <a:r>
              <a:rPr lang="en-US">
                <a:ea typeface="Calibri"/>
                <a:cs typeface="Calibri"/>
              </a:rPr>
              <a:t> o </a:t>
            </a:r>
            <a:r>
              <a:rPr lang="en-US" err="1">
                <a:ea typeface="Calibri"/>
                <a:cs typeface="Calibri"/>
              </a:rPr>
              <a:t>levantamento</a:t>
            </a:r>
            <a:r>
              <a:rPr lang="en-US">
                <a:ea typeface="Calibri"/>
                <a:cs typeface="Calibri"/>
              </a:rPr>
              <a:t> de personas, que </a:t>
            </a:r>
            <a:r>
              <a:rPr lang="en-US" err="1">
                <a:ea typeface="Calibri"/>
                <a:cs typeface="Calibri"/>
              </a:rPr>
              <a:t>vão</a:t>
            </a:r>
            <a:r>
              <a:rPr lang="en-US">
                <a:ea typeface="Calibri"/>
                <a:cs typeface="Calibri"/>
              </a:rPr>
              <a:t> ser </a:t>
            </a:r>
            <a:r>
              <a:rPr lang="en-US" err="1">
                <a:ea typeface="Calibri"/>
                <a:cs typeface="Calibri"/>
              </a:rPr>
              <a:t>apresentadas</a:t>
            </a:r>
            <a:r>
              <a:rPr lang="en-US">
                <a:ea typeface="Calibri"/>
                <a:cs typeface="Calibri"/>
              </a:rPr>
              <a:t> </a:t>
            </a:r>
            <a:r>
              <a:rPr lang="en-US" err="1">
                <a:ea typeface="Calibri"/>
                <a:cs typeface="Calibri"/>
              </a:rPr>
              <a:t>mais</a:t>
            </a:r>
            <a:r>
              <a:rPr lang="en-US">
                <a:ea typeface="Calibri"/>
                <a:cs typeface="Calibri"/>
              </a:rPr>
              <a:t> à </a:t>
            </a:r>
            <a:r>
              <a:rPr lang="en-US" err="1">
                <a:ea typeface="Calibri"/>
                <a:cs typeface="Calibri"/>
              </a:rPr>
              <a:t>frente</a:t>
            </a:r>
            <a:r>
              <a:rPr lang="en-US">
                <a:ea typeface="Calibri"/>
                <a:cs typeface="Calibri"/>
              </a:rPr>
              <a:t>.</a:t>
            </a:r>
          </a:p>
        </p:txBody>
      </p:sp>
      <p:sp>
        <p:nvSpPr>
          <p:cNvPr id="4" name="Slide Number Placeholder 3"/>
          <p:cNvSpPr>
            <a:spLocks noGrp="1"/>
          </p:cNvSpPr>
          <p:nvPr>
            <p:ph type="sldNum" sz="quarter" idx="5"/>
          </p:nvPr>
        </p:nvSpPr>
        <p:spPr/>
        <p:txBody>
          <a:bodyPr/>
          <a:lstStyle/>
          <a:p>
            <a:fld id="{8C22DA26-846E-4487-AC25-A9B34541F8C0}" type="slidenum">
              <a:t>3</a:t>
            </a:fld>
            <a:endParaRPr lang="en-US"/>
          </a:p>
        </p:txBody>
      </p:sp>
    </p:spTree>
    <p:extLst>
      <p:ext uri="{BB962C8B-B14F-4D97-AF65-F5344CB8AC3E}">
        <p14:creationId xmlns:p14="http://schemas.microsoft.com/office/powerpoint/2010/main" val="1918603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cs typeface="Calibri"/>
              </a:rPr>
              <a:t>FUNCTIONAL</a:t>
            </a:r>
            <a:endParaRPr lang="en-US" b="1"/>
          </a:p>
          <a:p>
            <a:endParaRPr lang="en-US" u="sng"/>
          </a:p>
          <a:p>
            <a:r>
              <a:rPr lang="en-US" b="1" u="sng"/>
              <a:t>Request and retrieve</a:t>
            </a:r>
            <a:r>
              <a:rPr lang="en-US"/>
              <a:t> keys from a QKD: O KMS </a:t>
            </a:r>
            <a:r>
              <a:rPr lang="en-US" err="1"/>
              <a:t>tem</a:t>
            </a:r>
            <a:r>
              <a:rPr lang="en-US"/>
              <a:t> que </a:t>
            </a:r>
            <a:r>
              <a:rPr lang="en-US" err="1"/>
              <a:t>pedir</a:t>
            </a:r>
            <a:r>
              <a:rPr lang="en-US"/>
              <a:t> e </a:t>
            </a:r>
            <a:r>
              <a:rPr lang="en-US" err="1"/>
              <a:t>obter</a:t>
            </a:r>
            <a:r>
              <a:rPr lang="en-US"/>
              <a:t> </a:t>
            </a:r>
            <a:r>
              <a:rPr lang="en-US" err="1"/>
              <a:t>chaves</a:t>
            </a:r>
            <a:r>
              <a:rPr lang="en-US"/>
              <a:t> da </a:t>
            </a:r>
            <a:r>
              <a:rPr lang="en-US" err="1"/>
              <a:t>camada</a:t>
            </a:r>
            <a:r>
              <a:rPr lang="en-US"/>
              <a:t> </a:t>
            </a:r>
            <a:r>
              <a:rPr lang="en-US" err="1"/>
              <a:t>física</a:t>
            </a:r>
            <a:r>
              <a:rPr lang="en-US"/>
              <a:t>.</a:t>
            </a:r>
            <a:endParaRPr lang="en-US">
              <a:cs typeface="Calibri"/>
            </a:endParaRPr>
          </a:p>
          <a:p>
            <a:endParaRPr lang="en-US"/>
          </a:p>
          <a:p>
            <a:r>
              <a:rPr lang="en-US" b="1" u="sng"/>
              <a:t>Key Storage:</a:t>
            </a:r>
            <a:r>
              <a:rPr lang="en-US"/>
              <a:t>  O KMS </a:t>
            </a:r>
            <a:r>
              <a:rPr lang="en-US" err="1"/>
              <a:t>tem</a:t>
            </a:r>
            <a:r>
              <a:rPr lang="en-US"/>
              <a:t> de </a:t>
            </a:r>
            <a:r>
              <a:rPr lang="en-US" err="1"/>
              <a:t>armazenar</a:t>
            </a:r>
            <a:r>
              <a:rPr lang="en-US"/>
              <a:t> </a:t>
            </a:r>
            <a:r>
              <a:rPr lang="en-US" err="1"/>
              <a:t>todas</a:t>
            </a:r>
            <a:r>
              <a:rPr lang="en-US"/>
              <a:t> as </a:t>
            </a:r>
            <a:r>
              <a:rPr lang="en-US" err="1"/>
              <a:t>chaves</a:t>
            </a:r>
            <a:r>
              <a:rPr lang="en-US"/>
              <a:t> </a:t>
            </a:r>
            <a:r>
              <a:rPr lang="en-US" err="1"/>
              <a:t>criadas</a:t>
            </a:r>
            <a:r>
              <a:rPr lang="en-US"/>
              <a:t> </a:t>
            </a:r>
            <a:r>
              <a:rPr lang="en-US" err="1"/>
              <a:t>internamente</a:t>
            </a:r>
            <a:r>
              <a:rPr lang="en-US"/>
              <a:t> (</a:t>
            </a:r>
            <a:r>
              <a:rPr lang="en-US" err="1"/>
              <a:t>quando</a:t>
            </a:r>
            <a:r>
              <a:rPr lang="en-US"/>
              <a:t> </a:t>
            </a:r>
            <a:r>
              <a:rPr lang="en-US" err="1"/>
              <a:t>necessário</a:t>
            </a:r>
            <a:r>
              <a:rPr lang="en-US"/>
              <a:t>) e o material das </a:t>
            </a:r>
            <a:r>
              <a:rPr lang="en-US" err="1"/>
              <a:t>chaves</a:t>
            </a:r>
            <a:r>
              <a:rPr lang="en-US"/>
              <a:t> </a:t>
            </a:r>
            <a:r>
              <a:rPr lang="en-US" err="1"/>
              <a:t>recebidas</a:t>
            </a:r>
            <a:r>
              <a:rPr lang="en-US"/>
              <a:t> da </a:t>
            </a:r>
            <a:r>
              <a:rPr lang="en-US" err="1"/>
              <a:t>camada</a:t>
            </a:r>
            <a:r>
              <a:rPr lang="en-US"/>
              <a:t> </a:t>
            </a:r>
            <a:r>
              <a:rPr lang="en-US" err="1"/>
              <a:t>física</a:t>
            </a:r>
            <a:r>
              <a:rPr lang="en-US"/>
              <a:t> </a:t>
            </a:r>
            <a:r>
              <a:rPr lang="en-US" err="1"/>
              <a:t>numa</a:t>
            </a:r>
            <a:r>
              <a:rPr lang="en-US"/>
              <a:t> base de dados.</a:t>
            </a:r>
            <a:endParaRPr lang="en-US">
              <a:cs typeface="Calibri"/>
            </a:endParaRPr>
          </a:p>
          <a:p>
            <a:r>
              <a:rPr lang="en-US">
                <a:cs typeface="Calibri"/>
              </a:rPr>
              <a:t>As </a:t>
            </a:r>
            <a:r>
              <a:rPr lang="en-US" err="1">
                <a:cs typeface="Calibri"/>
              </a:rPr>
              <a:t>chaves</a:t>
            </a:r>
            <a:r>
              <a:rPr lang="en-US">
                <a:cs typeface="Calibri"/>
              </a:rPr>
              <a:t> </a:t>
            </a:r>
            <a:r>
              <a:rPr lang="en-US" err="1">
                <a:cs typeface="Calibri"/>
              </a:rPr>
              <a:t>criadas</a:t>
            </a:r>
            <a:r>
              <a:rPr lang="en-US">
                <a:cs typeface="Calibri"/>
              </a:rPr>
              <a:t> </a:t>
            </a:r>
            <a:r>
              <a:rPr lang="en-US" err="1">
                <a:cs typeface="Calibri"/>
              </a:rPr>
              <a:t>internamente</a:t>
            </a:r>
            <a:r>
              <a:rPr lang="en-US">
                <a:cs typeface="Calibri"/>
              </a:rPr>
              <a:t> </a:t>
            </a:r>
            <a:r>
              <a:rPr lang="en-US" err="1">
                <a:cs typeface="Calibri"/>
              </a:rPr>
              <a:t>dependem</a:t>
            </a:r>
            <a:r>
              <a:rPr lang="en-US">
                <a:cs typeface="Calibri"/>
              </a:rPr>
              <a:t> do material </a:t>
            </a:r>
            <a:r>
              <a:rPr lang="en-US" err="1">
                <a:cs typeface="Calibri"/>
              </a:rPr>
              <a:t>recebido</a:t>
            </a:r>
            <a:r>
              <a:rPr lang="en-US">
                <a:cs typeface="Calibri"/>
              </a:rPr>
              <a:t> da </a:t>
            </a:r>
            <a:r>
              <a:rPr lang="en-US" err="1">
                <a:cs typeface="Calibri"/>
              </a:rPr>
              <a:t>camada</a:t>
            </a:r>
            <a:r>
              <a:rPr lang="en-US">
                <a:cs typeface="Calibri"/>
              </a:rPr>
              <a:t> </a:t>
            </a:r>
            <a:r>
              <a:rPr lang="en-US" err="1">
                <a:cs typeface="Calibri"/>
              </a:rPr>
              <a:t>física</a:t>
            </a:r>
            <a:r>
              <a:rPr lang="en-US">
                <a:cs typeface="Calibri"/>
              </a:rPr>
              <a:t> e </a:t>
            </a:r>
            <a:r>
              <a:rPr lang="en-US" err="1">
                <a:cs typeface="Calibri"/>
              </a:rPr>
              <a:t>dependem</a:t>
            </a:r>
            <a:r>
              <a:rPr lang="en-US">
                <a:cs typeface="Calibri"/>
              </a:rPr>
              <a:t> do </a:t>
            </a:r>
            <a:r>
              <a:rPr lang="en-US" err="1">
                <a:cs typeface="Calibri"/>
              </a:rPr>
              <a:t>pedido</a:t>
            </a:r>
            <a:r>
              <a:rPr lang="en-US">
                <a:cs typeface="Calibri"/>
              </a:rPr>
              <a:t> que a </a:t>
            </a:r>
            <a:r>
              <a:rPr lang="en-US" err="1">
                <a:cs typeface="Calibri"/>
              </a:rPr>
              <a:t>aplicação</a:t>
            </a:r>
            <a:r>
              <a:rPr lang="en-US">
                <a:cs typeface="Calibri"/>
              </a:rPr>
              <a:t> </a:t>
            </a:r>
            <a:r>
              <a:rPr lang="en-US" err="1">
                <a:cs typeface="Calibri"/>
              </a:rPr>
              <a:t>faça</a:t>
            </a:r>
            <a:r>
              <a:rPr lang="en-US">
                <a:cs typeface="Calibri"/>
              </a:rPr>
              <a:t> e do </a:t>
            </a:r>
            <a:r>
              <a:rPr lang="en-US" err="1">
                <a:cs typeface="Calibri"/>
              </a:rPr>
              <a:t>tipo</a:t>
            </a:r>
            <a:r>
              <a:rPr lang="en-US">
                <a:cs typeface="Calibri"/>
              </a:rPr>
              <a:t> de </a:t>
            </a:r>
            <a:r>
              <a:rPr lang="en-US" err="1">
                <a:cs typeface="Calibri"/>
              </a:rPr>
              <a:t>chaves</a:t>
            </a:r>
            <a:r>
              <a:rPr lang="en-US">
                <a:cs typeface="Calibri"/>
              </a:rPr>
              <a:t> que </a:t>
            </a:r>
            <a:r>
              <a:rPr lang="en-US" err="1">
                <a:cs typeface="Calibri"/>
              </a:rPr>
              <a:t>esta</a:t>
            </a:r>
            <a:r>
              <a:rPr lang="en-US">
                <a:cs typeface="Calibri"/>
              </a:rPr>
              <a:t> </a:t>
            </a:r>
            <a:r>
              <a:rPr lang="en-US" err="1">
                <a:cs typeface="Calibri"/>
              </a:rPr>
              <a:t>necessita</a:t>
            </a:r>
            <a:r>
              <a:rPr lang="en-US">
                <a:cs typeface="Calibri"/>
              </a:rPr>
              <a:t>.</a:t>
            </a:r>
          </a:p>
          <a:p>
            <a:endParaRPr lang="en-US">
              <a:cs typeface="Calibri"/>
            </a:endParaRPr>
          </a:p>
          <a:p>
            <a:r>
              <a:rPr lang="en-US"/>
              <a:t>All keys are stored in a Database (DB) that’s accessed by the key manager in order to</a:t>
            </a:r>
            <a:endParaRPr lang="en-US">
              <a:cs typeface="Calibri" panose="020F0502020204030204"/>
            </a:endParaRPr>
          </a:p>
          <a:p>
            <a:r>
              <a:rPr lang="en-US"/>
              <a:t>create and retrieve keys.</a:t>
            </a:r>
            <a:endParaRPr lang="en-US">
              <a:ea typeface="Calibri"/>
              <a:cs typeface="Calibri"/>
            </a:endParaRPr>
          </a:p>
          <a:p>
            <a:r>
              <a:rPr lang="en-US"/>
              <a:t>The </a:t>
            </a:r>
            <a:r>
              <a:rPr lang="en-US" err="1"/>
              <a:t>Raw_key_store</a:t>
            </a:r>
            <a:r>
              <a:rPr lang="en-US"/>
              <a:t> has key material as received from the physical layer. </a:t>
            </a:r>
            <a:endParaRPr lang="en-US">
              <a:ea typeface="Calibri"/>
              <a:cs typeface="Calibri"/>
            </a:endParaRPr>
          </a:p>
          <a:p>
            <a:r>
              <a:rPr lang="en-US"/>
              <a:t>This key material is not considered internally to be a already created key, instead will be used in the future to</a:t>
            </a:r>
            <a:endParaRPr lang="en-US">
              <a:cs typeface="Calibri"/>
            </a:endParaRPr>
          </a:p>
          <a:p>
            <a:r>
              <a:rPr lang="en-US"/>
              <a:t>create keys when requested by the applications. (when the KML receives material for oblivious keys, and then has to adapt it to the type of key the apps are requesting)</a:t>
            </a:r>
            <a:endParaRPr lang="en-US">
              <a:cs typeface="Calibri" panose="020F0502020204030204"/>
            </a:endParaRPr>
          </a:p>
          <a:p>
            <a:r>
              <a:rPr lang="en-US" err="1">
                <a:ea typeface="Calibri"/>
                <a:cs typeface="+mn-lt"/>
              </a:rPr>
              <a:t>Todas</a:t>
            </a:r>
            <a:r>
              <a:rPr lang="en-US">
                <a:ea typeface="Calibri"/>
                <a:cs typeface="+mn-lt"/>
              </a:rPr>
              <a:t> as </a:t>
            </a:r>
            <a:r>
              <a:rPr lang="en-US" err="1">
                <a:ea typeface="Calibri"/>
                <a:cs typeface="+mn-lt"/>
              </a:rPr>
              <a:t>chaves</a:t>
            </a:r>
            <a:r>
              <a:rPr lang="en-US">
                <a:ea typeface="Calibri"/>
                <a:cs typeface="+mn-lt"/>
              </a:rPr>
              <a:t> </a:t>
            </a:r>
            <a:r>
              <a:rPr lang="en-US" err="1">
                <a:ea typeface="Calibri"/>
                <a:cs typeface="+mn-lt"/>
              </a:rPr>
              <a:t>são</a:t>
            </a:r>
            <a:r>
              <a:rPr lang="en-US">
                <a:ea typeface="Calibri"/>
                <a:cs typeface="+mn-lt"/>
              </a:rPr>
              <a:t> </a:t>
            </a:r>
            <a:r>
              <a:rPr lang="en-US" err="1">
                <a:ea typeface="Calibri"/>
                <a:cs typeface="+mn-lt"/>
              </a:rPr>
              <a:t>armazenadas</a:t>
            </a:r>
            <a:r>
              <a:rPr lang="en-US">
                <a:ea typeface="Calibri"/>
                <a:cs typeface="+mn-lt"/>
              </a:rPr>
              <a:t> </a:t>
            </a:r>
            <a:r>
              <a:rPr lang="en-US" err="1">
                <a:ea typeface="Calibri"/>
                <a:cs typeface="+mn-lt"/>
              </a:rPr>
              <a:t>na</a:t>
            </a:r>
            <a:r>
              <a:rPr lang="en-US">
                <a:ea typeface="Calibri"/>
                <a:cs typeface="+mn-lt"/>
              </a:rPr>
              <a:t> Base de Dados </a:t>
            </a:r>
            <a:r>
              <a:rPr lang="en-US" err="1">
                <a:ea typeface="Calibri"/>
                <a:cs typeface="+mn-lt"/>
              </a:rPr>
              <a:t>acedida</a:t>
            </a:r>
            <a:r>
              <a:rPr lang="en-US">
                <a:ea typeface="Calibri"/>
                <a:cs typeface="+mn-lt"/>
              </a:rPr>
              <a:t> </a:t>
            </a:r>
            <a:r>
              <a:rPr lang="en-US" err="1">
                <a:ea typeface="Calibri"/>
                <a:cs typeface="+mn-lt"/>
              </a:rPr>
              <a:t>pelo</a:t>
            </a:r>
            <a:r>
              <a:rPr lang="en-US">
                <a:ea typeface="Calibri"/>
                <a:cs typeface="+mn-lt"/>
              </a:rPr>
              <a:t> Key Manager de </a:t>
            </a:r>
            <a:r>
              <a:rPr lang="en-US" err="1">
                <a:ea typeface="Calibri"/>
                <a:cs typeface="+mn-lt"/>
              </a:rPr>
              <a:t>maneira</a:t>
            </a:r>
            <a:r>
              <a:rPr lang="en-US">
                <a:ea typeface="Calibri"/>
                <a:cs typeface="+mn-lt"/>
              </a:rPr>
              <a:t> a </a:t>
            </a:r>
            <a:r>
              <a:rPr lang="en-US" err="1">
                <a:ea typeface="Calibri"/>
                <a:cs typeface="+mn-lt"/>
              </a:rPr>
              <a:t>criar</a:t>
            </a:r>
            <a:r>
              <a:rPr lang="en-US">
                <a:ea typeface="Calibri"/>
                <a:cs typeface="+mn-lt"/>
              </a:rPr>
              <a:t> e a </a:t>
            </a:r>
            <a:r>
              <a:rPr lang="en-US" err="1">
                <a:ea typeface="Calibri"/>
                <a:cs typeface="+mn-lt"/>
              </a:rPr>
              <a:t>receber</a:t>
            </a:r>
            <a:r>
              <a:rPr lang="en-US">
                <a:ea typeface="Calibri"/>
                <a:cs typeface="+mn-lt"/>
              </a:rPr>
              <a:t> </a:t>
            </a:r>
            <a:r>
              <a:rPr lang="en-US" err="1">
                <a:ea typeface="Calibri"/>
                <a:cs typeface="+mn-lt"/>
              </a:rPr>
              <a:t>chaves</a:t>
            </a:r>
            <a:r>
              <a:rPr lang="en-US">
                <a:ea typeface="Calibri"/>
                <a:cs typeface="+mn-lt"/>
              </a:rPr>
              <a:t>.</a:t>
            </a:r>
            <a:br>
              <a:rPr lang="en-US">
                <a:ea typeface="Calibri"/>
                <a:cs typeface="+mn-lt"/>
              </a:rPr>
            </a:br>
            <a:r>
              <a:rPr lang="en-US">
                <a:ea typeface="Calibri"/>
                <a:cs typeface="+mn-lt"/>
              </a:rPr>
              <a:t>O </a:t>
            </a:r>
            <a:r>
              <a:rPr lang="en-US" err="1">
                <a:ea typeface="Calibri"/>
                <a:cs typeface="+mn-lt"/>
              </a:rPr>
              <a:t>Raw_key_store</a:t>
            </a:r>
            <a:r>
              <a:rPr lang="en-US">
                <a:ea typeface="Calibri"/>
                <a:cs typeface="+mn-lt"/>
              </a:rPr>
              <a:t> </a:t>
            </a:r>
            <a:r>
              <a:rPr lang="en-US" err="1">
                <a:ea typeface="Calibri"/>
                <a:cs typeface="+mn-lt"/>
              </a:rPr>
              <a:t>tem</a:t>
            </a:r>
            <a:r>
              <a:rPr lang="en-US">
                <a:ea typeface="Calibri"/>
                <a:cs typeface="+mn-lt"/>
              </a:rPr>
              <a:t> material </a:t>
            </a:r>
            <a:r>
              <a:rPr lang="en-US" err="1">
                <a:ea typeface="Calibri"/>
                <a:cs typeface="+mn-lt"/>
              </a:rPr>
              <a:t>chave</a:t>
            </a:r>
            <a:r>
              <a:rPr lang="en-US">
                <a:ea typeface="Calibri"/>
                <a:cs typeface="+mn-lt"/>
              </a:rPr>
              <a:t> </a:t>
            </a:r>
            <a:r>
              <a:rPr lang="en-US" err="1">
                <a:ea typeface="Calibri"/>
                <a:cs typeface="+mn-lt"/>
              </a:rPr>
              <a:t>como</a:t>
            </a:r>
            <a:r>
              <a:rPr lang="en-US">
                <a:ea typeface="Calibri"/>
                <a:cs typeface="+mn-lt"/>
              </a:rPr>
              <a:t> o </a:t>
            </a:r>
            <a:r>
              <a:rPr lang="en-US" err="1">
                <a:ea typeface="Calibri"/>
                <a:cs typeface="+mn-lt"/>
              </a:rPr>
              <a:t>recebido</a:t>
            </a:r>
            <a:r>
              <a:rPr lang="en-US">
                <a:ea typeface="Calibri"/>
                <a:cs typeface="+mn-lt"/>
              </a:rPr>
              <a:t> da </a:t>
            </a:r>
            <a:r>
              <a:rPr lang="en-US" err="1">
                <a:ea typeface="Calibri"/>
                <a:cs typeface="+mn-lt"/>
              </a:rPr>
              <a:t>camada</a:t>
            </a:r>
            <a:r>
              <a:rPr lang="en-US">
                <a:ea typeface="Calibri"/>
                <a:cs typeface="+mn-lt"/>
              </a:rPr>
              <a:t> </a:t>
            </a:r>
            <a:r>
              <a:rPr lang="en-US" err="1">
                <a:ea typeface="Calibri"/>
                <a:cs typeface="+mn-lt"/>
              </a:rPr>
              <a:t>fisica</a:t>
            </a:r>
            <a:endParaRPr lang="en-US">
              <a:ea typeface="Calibri"/>
              <a:cs typeface="+mn-lt"/>
            </a:endParaRPr>
          </a:p>
          <a:p>
            <a:r>
              <a:rPr lang="en-US">
                <a:ea typeface="Calibri"/>
                <a:cs typeface="+mn-lt"/>
              </a:rPr>
              <a:t>Este material </a:t>
            </a:r>
            <a:r>
              <a:rPr lang="en-US" err="1">
                <a:ea typeface="Calibri"/>
                <a:cs typeface="+mn-lt"/>
              </a:rPr>
              <a:t>chave</a:t>
            </a:r>
            <a:r>
              <a:rPr lang="en-US">
                <a:ea typeface="Calibri"/>
                <a:cs typeface="+mn-lt"/>
              </a:rPr>
              <a:t> </a:t>
            </a:r>
            <a:r>
              <a:rPr lang="en-US" err="1">
                <a:ea typeface="Calibri"/>
                <a:cs typeface="+mn-lt"/>
              </a:rPr>
              <a:t>não</a:t>
            </a:r>
            <a:r>
              <a:rPr lang="en-US">
                <a:ea typeface="Calibri"/>
                <a:cs typeface="+mn-lt"/>
              </a:rPr>
              <a:t> é </a:t>
            </a:r>
            <a:r>
              <a:rPr lang="en-US" err="1">
                <a:ea typeface="Calibri"/>
                <a:cs typeface="+mn-lt"/>
              </a:rPr>
              <a:t>considerado</a:t>
            </a:r>
            <a:r>
              <a:rPr lang="en-US">
                <a:ea typeface="Calibri"/>
                <a:cs typeface="+mn-lt"/>
              </a:rPr>
              <a:t> </a:t>
            </a:r>
            <a:r>
              <a:rPr lang="en-US" err="1">
                <a:ea typeface="Calibri"/>
                <a:cs typeface="Calibri"/>
              </a:rPr>
              <a:t>internamente</a:t>
            </a:r>
            <a:r>
              <a:rPr lang="en-US">
                <a:ea typeface="Calibri"/>
                <a:cs typeface="Calibri"/>
              </a:rPr>
              <a:t> </a:t>
            </a:r>
            <a:r>
              <a:rPr lang="en-US" err="1">
                <a:ea typeface="Calibri"/>
                <a:cs typeface="Calibri"/>
              </a:rPr>
              <a:t>como</a:t>
            </a:r>
            <a:r>
              <a:rPr lang="en-US">
                <a:ea typeface="Calibri"/>
                <a:cs typeface="Calibri"/>
              </a:rPr>
              <a:t> </a:t>
            </a:r>
            <a:r>
              <a:rPr lang="en-US" err="1">
                <a:ea typeface="Calibri"/>
                <a:cs typeface="Calibri"/>
              </a:rPr>
              <a:t>uma</a:t>
            </a:r>
            <a:r>
              <a:rPr lang="en-US">
                <a:ea typeface="Calibri"/>
                <a:cs typeface="Calibri"/>
              </a:rPr>
              <a:t> </a:t>
            </a:r>
            <a:r>
              <a:rPr lang="en-US" err="1">
                <a:ea typeface="Calibri"/>
                <a:cs typeface="Calibri"/>
              </a:rPr>
              <a:t>chave</a:t>
            </a:r>
            <a:r>
              <a:rPr lang="en-US">
                <a:ea typeface="Calibri"/>
                <a:cs typeface="Calibri"/>
              </a:rPr>
              <a:t> </a:t>
            </a:r>
            <a:r>
              <a:rPr lang="en-US" err="1">
                <a:ea typeface="Calibri"/>
                <a:cs typeface="Calibri"/>
              </a:rPr>
              <a:t>já</a:t>
            </a:r>
            <a:r>
              <a:rPr lang="en-US">
                <a:ea typeface="Calibri"/>
                <a:cs typeface="Calibri"/>
              </a:rPr>
              <a:t> </a:t>
            </a:r>
            <a:r>
              <a:rPr lang="en-US" err="1">
                <a:ea typeface="Calibri"/>
                <a:cs typeface="Calibri"/>
              </a:rPr>
              <a:t>criada</a:t>
            </a:r>
            <a:r>
              <a:rPr lang="en-US">
                <a:ea typeface="Calibri"/>
                <a:cs typeface="Calibri"/>
              </a:rPr>
              <a:t>. </a:t>
            </a:r>
          </a:p>
          <a:p>
            <a:r>
              <a:rPr lang="en-US">
                <a:ea typeface="Calibri"/>
                <a:cs typeface="Calibri"/>
              </a:rPr>
              <a:t>Em </a:t>
            </a:r>
            <a:r>
              <a:rPr lang="en-US" err="1">
                <a:ea typeface="Calibri"/>
                <a:cs typeface="Calibri"/>
              </a:rPr>
              <a:t>vez</a:t>
            </a:r>
            <a:r>
              <a:rPr lang="en-US">
                <a:ea typeface="Calibri"/>
                <a:cs typeface="Calibri"/>
              </a:rPr>
              <a:t> </a:t>
            </a:r>
            <a:r>
              <a:rPr lang="en-US" err="1">
                <a:ea typeface="Calibri"/>
                <a:cs typeface="Calibri"/>
              </a:rPr>
              <a:t>disso</a:t>
            </a:r>
            <a:r>
              <a:rPr lang="en-US">
                <a:ea typeface="Calibri"/>
                <a:cs typeface="Calibri"/>
              </a:rPr>
              <a:t> </a:t>
            </a:r>
            <a:r>
              <a:rPr lang="en-US" err="1">
                <a:ea typeface="Calibri"/>
                <a:cs typeface="Calibri"/>
              </a:rPr>
              <a:t>será</a:t>
            </a:r>
            <a:r>
              <a:rPr lang="en-US">
                <a:ea typeface="Calibri"/>
                <a:cs typeface="Calibri"/>
              </a:rPr>
              <a:t> </a:t>
            </a:r>
            <a:r>
              <a:rPr lang="en-US" err="1">
                <a:ea typeface="Calibri"/>
                <a:cs typeface="Calibri"/>
              </a:rPr>
              <a:t>usada</a:t>
            </a:r>
            <a:r>
              <a:rPr lang="en-US">
                <a:ea typeface="Calibri"/>
                <a:cs typeface="Calibri"/>
              </a:rPr>
              <a:t> no </a:t>
            </a:r>
            <a:r>
              <a:rPr lang="en-US" err="1">
                <a:ea typeface="Calibri"/>
                <a:cs typeface="Calibri"/>
              </a:rPr>
              <a:t>futuro</a:t>
            </a:r>
            <a:r>
              <a:rPr lang="en-US">
                <a:ea typeface="Calibri"/>
                <a:cs typeface="Calibri"/>
              </a:rPr>
              <a:t> para </a:t>
            </a:r>
            <a:r>
              <a:rPr lang="en-US" err="1">
                <a:ea typeface="Calibri"/>
                <a:cs typeface="Calibri"/>
              </a:rPr>
              <a:t>criar</a:t>
            </a:r>
            <a:r>
              <a:rPr lang="en-US">
                <a:ea typeface="Calibri"/>
                <a:cs typeface="Calibri"/>
              </a:rPr>
              <a:t> </a:t>
            </a:r>
            <a:r>
              <a:rPr lang="en-US" err="1">
                <a:ea typeface="Calibri"/>
                <a:cs typeface="Calibri"/>
              </a:rPr>
              <a:t>chaves</a:t>
            </a:r>
            <a:r>
              <a:rPr lang="en-US">
                <a:ea typeface="Calibri"/>
                <a:cs typeface="Calibri"/>
              </a:rPr>
              <a:t> </a:t>
            </a:r>
            <a:r>
              <a:rPr lang="en-US" err="1">
                <a:ea typeface="Calibri"/>
                <a:cs typeface="Calibri"/>
              </a:rPr>
              <a:t>quando</a:t>
            </a:r>
            <a:r>
              <a:rPr lang="en-US">
                <a:ea typeface="Calibri"/>
                <a:cs typeface="Calibri"/>
              </a:rPr>
              <a:t> </a:t>
            </a:r>
            <a:r>
              <a:rPr lang="en-US" err="1">
                <a:ea typeface="Calibri"/>
                <a:cs typeface="Calibri"/>
              </a:rPr>
              <a:t>pedida</a:t>
            </a:r>
            <a:r>
              <a:rPr lang="en-US">
                <a:ea typeface="Calibri"/>
                <a:cs typeface="Calibri"/>
              </a:rPr>
              <a:t> </a:t>
            </a:r>
            <a:r>
              <a:rPr lang="en-US" err="1">
                <a:ea typeface="Calibri"/>
                <a:cs typeface="Calibri"/>
              </a:rPr>
              <a:t>pelas</a:t>
            </a:r>
            <a:r>
              <a:rPr lang="en-US">
                <a:ea typeface="Calibri"/>
                <a:cs typeface="Calibri"/>
              </a:rPr>
              <a:t> </a:t>
            </a:r>
            <a:r>
              <a:rPr lang="en-US" err="1">
                <a:ea typeface="Calibri"/>
                <a:cs typeface="Calibri"/>
              </a:rPr>
              <a:t>aplicações</a:t>
            </a:r>
            <a:r>
              <a:rPr lang="en-US">
                <a:ea typeface="Calibri"/>
                <a:cs typeface="Calibri"/>
              </a:rPr>
              <a:t>.</a:t>
            </a:r>
          </a:p>
          <a:p>
            <a:r>
              <a:rPr lang="en-US">
                <a:ea typeface="Calibri"/>
                <a:cs typeface="Calibri"/>
              </a:rPr>
              <a:t>(Quando o KML </a:t>
            </a:r>
            <a:r>
              <a:rPr lang="en-US" err="1">
                <a:ea typeface="Calibri"/>
                <a:cs typeface="Calibri"/>
              </a:rPr>
              <a:t>recebe</a:t>
            </a:r>
            <a:r>
              <a:rPr lang="en-US">
                <a:ea typeface="Calibri"/>
                <a:cs typeface="Calibri"/>
              </a:rPr>
              <a:t> material para as </a:t>
            </a:r>
            <a:r>
              <a:rPr lang="en-US" err="1">
                <a:ea typeface="Calibri"/>
                <a:cs typeface="Calibri"/>
              </a:rPr>
              <a:t>chaves</a:t>
            </a:r>
            <a:r>
              <a:rPr lang="en-US">
                <a:ea typeface="Calibri"/>
                <a:cs typeface="Calibri"/>
              </a:rPr>
              <a:t> </a:t>
            </a:r>
            <a:r>
              <a:rPr lang="en-US" err="1">
                <a:ea typeface="Calibri"/>
                <a:cs typeface="Calibri"/>
              </a:rPr>
              <a:t>oblivias</a:t>
            </a:r>
            <a:r>
              <a:rPr lang="en-US">
                <a:ea typeface="Calibri"/>
                <a:cs typeface="Calibri"/>
              </a:rPr>
              <a:t> e </a:t>
            </a:r>
            <a:r>
              <a:rPr lang="en-US" err="1">
                <a:ea typeface="Calibri"/>
                <a:cs typeface="Calibri"/>
              </a:rPr>
              <a:t>tem</a:t>
            </a:r>
            <a:r>
              <a:rPr lang="en-US">
                <a:ea typeface="Calibri"/>
                <a:cs typeface="Calibri"/>
              </a:rPr>
              <a:t> de o </a:t>
            </a:r>
            <a:r>
              <a:rPr lang="en-US" err="1">
                <a:ea typeface="Calibri"/>
                <a:cs typeface="Calibri"/>
              </a:rPr>
              <a:t>adaptar</a:t>
            </a:r>
            <a:r>
              <a:rPr lang="en-US">
                <a:ea typeface="Calibri"/>
                <a:cs typeface="Calibri"/>
              </a:rPr>
              <a:t> para o </a:t>
            </a:r>
            <a:r>
              <a:rPr lang="en-US" err="1">
                <a:ea typeface="Calibri"/>
                <a:cs typeface="Calibri"/>
              </a:rPr>
              <a:t>tipo</a:t>
            </a:r>
            <a:r>
              <a:rPr lang="en-US">
                <a:ea typeface="Calibri"/>
                <a:cs typeface="Calibri"/>
              </a:rPr>
              <a:t> de </a:t>
            </a:r>
            <a:r>
              <a:rPr lang="en-US" err="1">
                <a:ea typeface="Calibri"/>
                <a:cs typeface="Calibri"/>
              </a:rPr>
              <a:t>chaves</a:t>
            </a:r>
            <a:r>
              <a:rPr lang="en-US">
                <a:ea typeface="Calibri"/>
                <a:cs typeface="Calibri"/>
              </a:rPr>
              <a:t> que as apps </a:t>
            </a:r>
            <a:r>
              <a:rPr lang="en-US" err="1">
                <a:ea typeface="Calibri"/>
                <a:cs typeface="Calibri"/>
              </a:rPr>
              <a:t>estão</a:t>
            </a:r>
            <a:r>
              <a:rPr lang="en-US">
                <a:ea typeface="Calibri"/>
                <a:cs typeface="Calibri"/>
              </a:rPr>
              <a:t> a </a:t>
            </a:r>
            <a:r>
              <a:rPr lang="en-US" err="1">
                <a:ea typeface="Calibri"/>
                <a:cs typeface="Calibri"/>
              </a:rPr>
              <a:t>pedir</a:t>
            </a:r>
            <a:r>
              <a:rPr lang="en-US">
                <a:ea typeface="Calibri"/>
                <a:cs typeface="Calibri"/>
              </a:rPr>
              <a:t>)</a:t>
            </a:r>
          </a:p>
          <a:p>
            <a:endParaRPr lang="en-US"/>
          </a:p>
          <a:p>
            <a:endParaRPr lang="en-US">
              <a:ea typeface="Calibri" panose="020F0502020204030204"/>
              <a:cs typeface="Calibri" panose="020F0502020204030204"/>
            </a:endParaRPr>
          </a:p>
          <a:p>
            <a:endParaRPr lang="en-US"/>
          </a:p>
          <a:p>
            <a:r>
              <a:rPr lang="en-US" b="1" u="sng"/>
              <a:t>Key Synchronization</a:t>
            </a:r>
            <a:r>
              <a:rPr lang="en-US" b="1"/>
              <a:t>:</a:t>
            </a:r>
            <a:r>
              <a:rPr lang="en-US"/>
              <a:t> As </a:t>
            </a:r>
            <a:r>
              <a:rPr lang="en-US" err="1"/>
              <a:t>chaves</a:t>
            </a:r>
            <a:r>
              <a:rPr lang="en-US"/>
              <a:t> </a:t>
            </a:r>
            <a:r>
              <a:rPr lang="en-US" err="1"/>
              <a:t>armazenadas</a:t>
            </a:r>
            <a:r>
              <a:rPr lang="en-US"/>
              <a:t> </a:t>
            </a:r>
            <a:r>
              <a:rPr lang="en-US" err="1"/>
              <a:t>pelos</a:t>
            </a:r>
            <a:r>
              <a:rPr lang="en-US"/>
              <a:t> pares de KMS's </a:t>
            </a:r>
            <a:r>
              <a:rPr lang="en-US" err="1"/>
              <a:t>têm</a:t>
            </a:r>
            <a:r>
              <a:rPr lang="en-US"/>
              <a:t> que </a:t>
            </a:r>
            <a:r>
              <a:rPr lang="en-US" err="1"/>
              <a:t>coincidir</a:t>
            </a:r>
            <a:r>
              <a:rPr lang="en-US"/>
              <a:t>, </a:t>
            </a:r>
            <a:r>
              <a:rPr lang="en-US" err="1"/>
              <a:t>não</a:t>
            </a:r>
            <a:r>
              <a:rPr lang="en-US"/>
              <a:t> </a:t>
            </a:r>
            <a:r>
              <a:rPr lang="en-US" err="1"/>
              <a:t>necessariamente</a:t>
            </a:r>
            <a:r>
              <a:rPr lang="en-US"/>
              <a:t> </a:t>
            </a:r>
            <a:r>
              <a:rPr lang="en-US" err="1"/>
              <a:t>serem</a:t>
            </a:r>
            <a:r>
              <a:rPr lang="en-US"/>
              <a:t> </a:t>
            </a:r>
            <a:r>
              <a:rPr lang="en-US" err="1"/>
              <a:t>idênticas</a:t>
            </a:r>
            <a:r>
              <a:rPr lang="en-US"/>
              <a:t>, de modo a que as </a:t>
            </a:r>
            <a:r>
              <a:rPr lang="en-US" err="1"/>
              <a:t>forneçam</a:t>
            </a:r>
            <a:endParaRPr lang="en-US" err="1">
              <a:cs typeface="Calibri"/>
            </a:endParaRPr>
          </a:p>
          <a:p>
            <a:r>
              <a:rPr lang="en-US" err="1"/>
              <a:t>corretamente</a:t>
            </a:r>
            <a:r>
              <a:rPr lang="en-US"/>
              <a:t> </a:t>
            </a:r>
            <a:r>
              <a:rPr lang="en-US" err="1"/>
              <a:t>às</a:t>
            </a:r>
            <a:r>
              <a:rPr lang="en-US"/>
              <a:t> </a:t>
            </a:r>
            <a:r>
              <a:rPr lang="en-US" err="1"/>
              <a:t>aplicações</a:t>
            </a:r>
            <a:r>
              <a:rPr lang="en-US"/>
              <a:t>.  A </a:t>
            </a:r>
            <a:r>
              <a:rPr lang="en-US" err="1"/>
              <a:t>chave</a:t>
            </a:r>
            <a:r>
              <a:rPr lang="en-US"/>
              <a:t> é </a:t>
            </a:r>
            <a:r>
              <a:rPr lang="en-US" err="1"/>
              <a:t>sincronizada</a:t>
            </a:r>
            <a:r>
              <a:rPr lang="en-US"/>
              <a:t> se ambos </a:t>
            </a:r>
            <a:r>
              <a:rPr lang="en-US" err="1"/>
              <a:t>os</a:t>
            </a:r>
            <a:r>
              <a:rPr lang="en-US"/>
              <a:t> pares a </a:t>
            </a:r>
            <a:r>
              <a:rPr lang="en-US" err="1"/>
              <a:t>tiverem</a:t>
            </a:r>
            <a:r>
              <a:rPr lang="en-US"/>
              <a:t> </a:t>
            </a:r>
            <a:r>
              <a:rPr lang="en-US" err="1"/>
              <a:t>recebido</a:t>
            </a:r>
            <a:r>
              <a:rPr lang="en-US"/>
              <a:t> e </a:t>
            </a:r>
            <a:r>
              <a:rPr lang="en-US" err="1"/>
              <a:t>estiverem</a:t>
            </a:r>
            <a:r>
              <a:rPr lang="en-US"/>
              <a:t> a par </a:t>
            </a:r>
            <a:r>
              <a:rPr lang="en-US" err="1"/>
              <a:t>disso</a:t>
            </a:r>
            <a:r>
              <a:rPr lang="en-US"/>
              <a:t>.</a:t>
            </a:r>
            <a:endParaRPr lang="en-US">
              <a:cs typeface="Calibri"/>
            </a:endParaRPr>
          </a:p>
          <a:p>
            <a:endParaRPr lang="en-US"/>
          </a:p>
          <a:p>
            <a:r>
              <a:rPr lang="en-US" b="1" u="sng">
                <a:cs typeface="Calibri"/>
              </a:rPr>
              <a:t>Key Life-cycle:</a:t>
            </a:r>
            <a:r>
              <a:rPr lang="en-US">
                <a:cs typeface="Calibri"/>
              </a:rPr>
              <a:t>  </a:t>
            </a:r>
            <a:r>
              <a:rPr lang="en-US" err="1">
                <a:cs typeface="Calibri"/>
              </a:rPr>
              <a:t>Todas</a:t>
            </a:r>
            <a:r>
              <a:rPr lang="en-US">
                <a:cs typeface="Calibri"/>
              </a:rPr>
              <a:t> as </a:t>
            </a:r>
            <a:r>
              <a:rPr lang="en-US" err="1">
                <a:cs typeface="Calibri"/>
              </a:rPr>
              <a:t>chaves</a:t>
            </a:r>
            <a:r>
              <a:rPr lang="en-US">
                <a:cs typeface="Calibri"/>
              </a:rPr>
              <a:t> </a:t>
            </a:r>
            <a:r>
              <a:rPr lang="en-US" err="1">
                <a:cs typeface="Calibri"/>
              </a:rPr>
              <a:t>criadas</a:t>
            </a:r>
            <a:r>
              <a:rPr lang="en-US">
                <a:cs typeface="Calibri"/>
              </a:rPr>
              <a:t> no KMS </a:t>
            </a:r>
            <a:r>
              <a:rPr lang="en-US" err="1">
                <a:cs typeface="Calibri"/>
              </a:rPr>
              <a:t>têm</a:t>
            </a:r>
            <a:r>
              <a:rPr lang="en-US">
                <a:cs typeface="Calibri"/>
              </a:rPr>
              <a:t> um </a:t>
            </a:r>
            <a:r>
              <a:rPr lang="en-US" err="1">
                <a:cs typeface="Calibri"/>
              </a:rPr>
              <a:t>ciclo</a:t>
            </a:r>
            <a:r>
              <a:rPr lang="en-US">
                <a:cs typeface="Calibri"/>
              </a:rPr>
              <a:t> de </a:t>
            </a:r>
            <a:r>
              <a:rPr lang="en-US" err="1">
                <a:cs typeface="Calibri"/>
              </a:rPr>
              <a:t>vida</a:t>
            </a:r>
            <a:r>
              <a:rPr lang="en-US">
                <a:cs typeface="Calibri"/>
              </a:rPr>
              <a:t> </a:t>
            </a:r>
            <a:r>
              <a:rPr lang="en-US" err="1">
                <a:cs typeface="Calibri"/>
              </a:rPr>
              <a:t>definido</a:t>
            </a:r>
            <a:r>
              <a:rPr lang="en-US">
                <a:cs typeface="Calibri"/>
              </a:rPr>
              <a:t> </a:t>
            </a:r>
            <a:r>
              <a:rPr lang="en-US" err="1">
                <a:cs typeface="Calibri"/>
              </a:rPr>
              <a:t>pelo</a:t>
            </a:r>
            <a:r>
              <a:rPr lang="en-US">
                <a:cs typeface="Calibri"/>
              </a:rPr>
              <a:t> standard NIST, </a:t>
            </a:r>
            <a:r>
              <a:rPr lang="en-US" err="1">
                <a:cs typeface="Calibri"/>
              </a:rPr>
              <a:t>onde</a:t>
            </a:r>
            <a:r>
              <a:rPr lang="en-US">
                <a:cs typeface="Calibri"/>
              </a:rPr>
              <a:t> as </a:t>
            </a:r>
            <a:r>
              <a:rPr lang="en-US" err="1">
                <a:cs typeface="Calibri"/>
              </a:rPr>
              <a:t>chaves</a:t>
            </a:r>
            <a:r>
              <a:rPr lang="en-US">
                <a:cs typeface="Calibri"/>
              </a:rPr>
              <a:t> </a:t>
            </a:r>
            <a:r>
              <a:rPr lang="en-US" err="1">
                <a:cs typeface="Calibri"/>
              </a:rPr>
              <a:t>têm</a:t>
            </a:r>
            <a:r>
              <a:rPr lang="en-US">
                <a:cs typeface="Calibri"/>
              </a:rPr>
              <a:t> um </a:t>
            </a:r>
            <a:r>
              <a:rPr lang="en-US" err="1">
                <a:cs typeface="Calibri"/>
              </a:rPr>
              <a:t>estado</a:t>
            </a:r>
            <a:r>
              <a:rPr lang="en-US">
                <a:cs typeface="Calibri"/>
              </a:rPr>
              <a:t> </a:t>
            </a:r>
            <a:r>
              <a:rPr lang="en-US" err="1">
                <a:cs typeface="Calibri"/>
              </a:rPr>
              <a:t>associado</a:t>
            </a:r>
            <a:r>
              <a:rPr lang="en-US">
                <a:cs typeface="Calibri"/>
              </a:rPr>
              <a:t> e que </a:t>
            </a:r>
            <a:r>
              <a:rPr lang="en-US" err="1">
                <a:cs typeface="Calibri"/>
              </a:rPr>
              <a:t>será</a:t>
            </a:r>
            <a:r>
              <a:rPr lang="en-US">
                <a:cs typeface="Calibri"/>
              </a:rPr>
              <a:t> </a:t>
            </a:r>
            <a:r>
              <a:rPr lang="en-US" err="1">
                <a:cs typeface="Calibri"/>
              </a:rPr>
              <a:t>definido</a:t>
            </a:r>
            <a:r>
              <a:rPr lang="en-US">
                <a:cs typeface="Calibri"/>
              </a:rPr>
              <a:t> </a:t>
            </a:r>
            <a:r>
              <a:rPr lang="en-US" err="1">
                <a:cs typeface="Calibri"/>
              </a:rPr>
              <a:t>através</a:t>
            </a:r>
            <a:r>
              <a:rPr lang="en-US">
                <a:cs typeface="Calibri"/>
              </a:rPr>
              <a:t> de um expiration timestamp e creation timestamp, </a:t>
            </a:r>
            <a:r>
              <a:rPr lang="en-US" err="1">
                <a:cs typeface="Calibri"/>
              </a:rPr>
              <a:t>associados</a:t>
            </a:r>
            <a:r>
              <a:rPr lang="en-US">
                <a:cs typeface="Calibri"/>
              </a:rPr>
              <a:t> à </a:t>
            </a:r>
            <a:r>
              <a:rPr lang="en-US" err="1">
                <a:cs typeface="Calibri"/>
              </a:rPr>
              <a:t>chave</a:t>
            </a:r>
            <a:r>
              <a:rPr lang="en-US">
                <a:cs typeface="Calibri"/>
              </a:rPr>
              <a:t> e </a:t>
            </a:r>
            <a:r>
              <a:rPr lang="en-US" err="1">
                <a:cs typeface="Calibri"/>
              </a:rPr>
              <a:t>guardados</a:t>
            </a:r>
            <a:r>
              <a:rPr lang="en-US">
                <a:cs typeface="Calibri"/>
              </a:rPr>
              <a:t> </a:t>
            </a:r>
            <a:r>
              <a:rPr lang="en-US" err="1">
                <a:cs typeface="Calibri"/>
              </a:rPr>
              <a:t>na</a:t>
            </a:r>
            <a:r>
              <a:rPr lang="en-US">
                <a:cs typeface="Calibri"/>
              </a:rPr>
              <a:t> base de dados.</a:t>
            </a:r>
          </a:p>
          <a:p>
            <a:endParaRPr lang="en-US" b="1" u="sng">
              <a:cs typeface="Calibri"/>
            </a:endParaRPr>
          </a:p>
          <a:p>
            <a:r>
              <a:rPr lang="en-US" b="1" u="sng"/>
              <a:t>Key Relay</a:t>
            </a:r>
            <a:r>
              <a:rPr lang="en-US" b="1"/>
              <a:t>:</a:t>
            </a:r>
            <a:r>
              <a:rPr lang="en-US"/>
              <a:t> Como </a:t>
            </a:r>
            <a:r>
              <a:rPr lang="en-US" err="1"/>
              <a:t>os</a:t>
            </a:r>
            <a:r>
              <a:rPr lang="en-US"/>
              <a:t> </a:t>
            </a:r>
            <a:r>
              <a:rPr lang="en-US" err="1"/>
              <a:t>dispositivos</a:t>
            </a:r>
            <a:r>
              <a:rPr lang="en-US"/>
              <a:t> QKD </a:t>
            </a:r>
            <a:r>
              <a:rPr lang="en-US" err="1"/>
              <a:t>apenas</a:t>
            </a:r>
            <a:r>
              <a:rPr lang="en-US"/>
              <a:t> </a:t>
            </a:r>
            <a:r>
              <a:rPr lang="en-US" err="1"/>
              <a:t>geram</a:t>
            </a:r>
            <a:r>
              <a:rPr lang="en-US"/>
              <a:t> material de </a:t>
            </a:r>
            <a:r>
              <a:rPr lang="en-US" err="1"/>
              <a:t>chave</a:t>
            </a:r>
            <a:r>
              <a:rPr lang="en-US"/>
              <a:t> </a:t>
            </a:r>
            <a:r>
              <a:rPr lang="en-US" err="1"/>
              <a:t>coincidente</a:t>
            </a:r>
            <a:r>
              <a:rPr lang="en-US"/>
              <a:t> entre </a:t>
            </a:r>
            <a:r>
              <a:rPr lang="en-US" err="1"/>
              <a:t>dois</a:t>
            </a:r>
            <a:r>
              <a:rPr lang="en-US"/>
              <a:t> </a:t>
            </a:r>
            <a:r>
              <a:rPr lang="en-US" err="1"/>
              <a:t>dispositivos</a:t>
            </a:r>
            <a:r>
              <a:rPr lang="en-US"/>
              <a:t> </a:t>
            </a:r>
            <a:r>
              <a:rPr lang="en-US" err="1"/>
              <a:t>diretamente</a:t>
            </a:r>
            <a:r>
              <a:rPr lang="en-US"/>
              <a:t> </a:t>
            </a:r>
            <a:r>
              <a:rPr lang="en-US" err="1"/>
              <a:t>conectados</a:t>
            </a:r>
            <a:r>
              <a:rPr lang="en-US"/>
              <a:t>, </a:t>
            </a:r>
            <a:endParaRPr lang="en-US" b="1" u="sng">
              <a:cs typeface="Calibri"/>
            </a:endParaRPr>
          </a:p>
          <a:p>
            <a:r>
              <a:rPr lang="en-US"/>
              <a:t>mas </a:t>
            </a:r>
            <a:r>
              <a:rPr lang="en-US" err="1"/>
              <a:t>chaves</a:t>
            </a:r>
            <a:r>
              <a:rPr lang="en-US"/>
              <a:t> </a:t>
            </a:r>
            <a:r>
              <a:rPr lang="en-US" err="1"/>
              <a:t>coincidentes</a:t>
            </a:r>
            <a:r>
              <a:rPr lang="en-US"/>
              <a:t> </a:t>
            </a:r>
            <a:r>
              <a:rPr lang="en-US" err="1"/>
              <a:t>têm</a:t>
            </a:r>
            <a:r>
              <a:rPr lang="en-US"/>
              <a:t> de </a:t>
            </a:r>
            <a:r>
              <a:rPr lang="en-US" err="1"/>
              <a:t>existir</a:t>
            </a:r>
            <a:r>
              <a:rPr lang="en-US"/>
              <a:t> </a:t>
            </a:r>
            <a:r>
              <a:rPr lang="en-US" err="1"/>
              <a:t>em</a:t>
            </a:r>
            <a:r>
              <a:rPr lang="en-US"/>
              <a:t> </a:t>
            </a:r>
            <a:r>
              <a:rPr lang="en-US" err="1"/>
              <a:t>dois</a:t>
            </a:r>
            <a:r>
              <a:rPr lang="en-US"/>
              <a:t> </a:t>
            </a:r>
            <a:r>
              <a:rPr lang="en-US" err="1"/>
              <a:t>nós</a:t>
            </a:r>
            <a:r>
              <a:rPr lang="en-US"/>
              <a:t> </a:t>
            </a:r>
            <a:r>
              <a:rPr lang="en-US" err="1"/>
              <a:t>arbitrários</a:t>
            </a:r>
            <a:r>
              <a:rPr lang="en-US"/>
              <a:t>, é </a:t>
            </a:r>
            <a:r>
              <a:rPr lang="en-US" err="1"/>
              <a:t>então</a:t>
            </a:r>
            <a:r>
              <a:rPr lang="en-US"/>
              <a:t> </a:t>
            </a:r>
            <a:r>
              <a:rPr lang="en-US" err="1"/>
              <a:t>necessário</a:t>
            </a:r>
            <a:r>
              <a:rPr lang="en-US"/>
              <a:t> um </a:t>
            </a:r>
            <a:r>
              <a:rPr lang="en-US" err="1"/>
              <a:t>processo</a:t>
            </a:r>
            <a:r>
              <a:rPr lang="en-US"/>
              <a:t> para </a:t>
            </a:r>
            <a:r>
              <a:rPr lang="en-US" err="1"/>
              <a:t>transportar</a:t>
            </a:r>
            <a:r>
              <a:rPr lang="en-US"/>
              <a:t> </a:t>
            </a:r>
            <a:r>
              <a:rPr lang="en-US" err="1"/>
              <a:t>uma</a:t>
            </a:r>
            <a:r>
              <a:rPr lang="en-US"/>
              <a:t> </a:t>
            </a:r>
            <a:r>
              <a:rPr lang="en-US" err="1"/>
              <a:t>chave</a:t>
            </a:r>
            <a:r>
              <a:rPr lang="en-US"/>
              <a:t> de um KMS </a:t>
            </a:r>
            <a:endParaRPr lang="en-US">
              <a:cs typeface="Calibri"/>
            </a:endParaRPr>
          </a:p>
          <a:p>
            <a:r>
              <a:rPr lang="en-US"/>
              <a:t>para outro (de um </a:t>
            </a:r>
            <a:r>
              <a:rPr lang="en-US" err="1"/>
              <a:t>nó</a:t>
            </a:r>
            <a:r>
              <a:rPr lang="en-US"/>
              <a:t> para outro </a:t>
            </a:r>
            <a:r>
              <a:rPr lang="en-US" err="1"/>
              <a:t>nó</a:t>
            </a:r>
            <a:r>
              <a:rPr lang="en-US"/>
              <a:t>) </a:t>
            </a:r>
            <a:r>
              <a:rPr lang="en-US" err="1"/>
              <a:t>não</a:t>
            </a:r>
            <a:r>
              <a:rPr lang="en-US"/>
              <a:t> </a:t>
            </a:r>
            <a:r>
              <a:rPr lang="en-US" err="1"/>
              <a:t>diretamente</a:t>
            </a:r>
            <a:r>
              <a:rPr lang="en-US"/>
              <a:t> </a:t>
            </a:r>
            <a:r>
              <a:rPr lang="en-US" err="1"/>
              <a:t>conectado</a:t>
            </a:r>
            <a:r>
              <a:rPr lang="en-US"/>
              <a:t>.</a:t>
            </a:r>
            <a:endParaRPr lang="en-US">
              <a:cs typeface="Calibri"/>
            </a:endParaRPr>
          </a:p>
          <a:p>
            <a:r>
              <a:rPr lang="en-US"/>
              <a:t>Esse </a:t>
            </a:r>
            <a:r>
              <a:rPr lang="en-US" err="1"/>
              <a:t>processo</a:t>
            </a:r>
            <a:r>
              <a:rPr lang="en-US"/>
              <a:t> de key relay é </a:t>
            </a:r>
            <a:r>
              <a:rPr lang="en-US" err="1"/>
              <a:t>feito</a:t>
            </a:r>
            <a:r>
              <a:rPr lang="en-US"/>
              <a:t> </a:t>
            </a:r>
            <a:r>
              <a:rPr lang="en-US" err="1"/>
              <a:t>por</a:t>
            </a:r>
            <a:r>
              <a:rPr lang="en-US"/>
              <a:t> um conjunto de KMSs (que </a:t>
            </a:r>
            <a:r>
              <a:rPr lang="en-US" err="1"/>
              <a:t>estão</a:t>
            </a:r>
            <a:r>
              <a:rPr lang="en-US"/>
              <a:t> </a:t>
            </a:r>
            <a:r>
              <a:rPr lang="en-US" err="1"/>
              <a:t>conectados</a:t>
            </a:r>
            <a:r>
              <a:rPr lang="en-US"/>
              <a:t> </a:t>
            </a:r>
            <a:r>
              <a:rPr lang="en-US" err="1"/>
              <a:t>através</a:t>
            </a:r>
            <a:r>
              <a:rPr lang="en-US"/>
              <a:t> de </a:t>
            </a:r>
            <a:r>
              <a:rPr lang="en-US" err="1"/>
              <a:t>KMLinks</a:t>
            </a:r>
            <a:r>
              <a:rPr lang="en-US"/>
              <a:t>), e o </a:t>
            </a:r>
            <a:r>
              <a:rPr lang="en-US" err="1"/>
              <a:t>método</a:t>
            </a:r>
            <a:r>
              <a:rPr lang="en-US"/>
              <a:t> de relay é </a:t>
            </a:r>
            <a:r>
              <a:rPr lang="en-US" err="1"/>
              <a:t>feito</a:t>
            </a:r>
            <a:r>
              <a:rPr lang="en-US"/>
              <a:t> </a:t>
            </a:r>
            <a:r>
              <a:rPr lang="en-US" err="1"/>
              <a:t>usando</a:t>
            </a:r>
            <a:r>
              <a:rPr lang="en-US"/>
              <a:t> One Time Pad.</a:t>
            </a:r>
            <a:endParaRPr lang="en-US">
              <a:cs typeface="Calibri"/>
            </a:endParaRPr>
          </a:p>
          <a:p>
            <a:r>
              <a:rPr lang="en-US"/>
              <a:t>(</a:t>
            </a:r>
            <a:r>
              <a:rPr lang="en-US" err="1"/>
              <a:t>fazendo</a:t>
            </a:r>
            <a:r>
              <a:rPr lang="en-US"/>
              <a:t> um XOR entre a </a:t>
            </a:r>
            <a:r>
              <a:rPr lang="en-US" err="1"/>
              <a:t>chave</a:t>
            </a:r>
            <a:r>
              <a:rPr lang="en-US"/>
              <a:t> a ser </a:t>
            </a:r>
            <a:r>
              <a:rPr lang="en-US" err="1"/>
              <a:t>transportada</a:t>
            </a:r>
            <a:r>
              <a:rPr lang="en-US"/>
              <a:t> e a </a:t>
            </a:r>
            <a:r>
              <a:rPr lang="en-US" err="1"/>
              <a:t>chave</a:t>
            </a:r>
            <a:r>
              <a:rPr lang="en-US"/>
              <a:t> que ambos </a:t>
            </a:r>
            <a:r>
              <a:rPr lang="en-US" err="1"/>
              <a:t>os</a:t>
            </a:r>
            <a:r>
              <a:rPr lang="en-US"/>
              <a:t> KMSs </a:t>
            </a:r>
            <a:r>
              <a:rPr lang="en-US" err="1"/>
              <a:t>conhecem</a:t>
            </a:r>
            <a:r>
              <a:rPr lang="en-US"/>
              <a:t>. Esta </a:t>
            </a:r>
            <a:r>
              <a:rPr lang="en-US" err="1"/>
              <a:t>operação</a:t>
            </a:r>
            <a:r>
              <a:rPr lang="en-US"/>
              <a:t> é </a:t>
            </a:r>
            <a:r>
              <a:rPr lang="en-US" err="1"/>
              <a:t>feita</a:t>
            </a:r>
            <a:r>
              <a:rPr lang="en-US"/>
              <a:t> a </a:t>
            </a:r>
            <a:r>
              <a:rPr lang="en-US" err="1"/>
              <a:t>cada</a:t>
            </a:r>
            <a:r>
              <a:rPr lang="en-US"/>
              <a:t> </a:t>
            </a:r>
            <a:r>
              <a:rPr lang="en-US" err="1"/>
              <a:t>salto</a:t>
            </a:r>
            <a:r>
              <a:rPr lang="en-US"/>
              <a:t>, entre </a:t>
            </a:r>
            <a:r>
              <a:rPr lang="en-US" err="1"/>
              <a:t>cada</a:t>
            </a:r>
            <a:r>
              <a:rPr lang="en-US"/>
              <a:t> 2 KMSs </a:t>
            </a:r>
            <a:r>
              <a:rPr lang="en-US" err="1"/>
              <a:t>consecutivos</a:t>
            </a:r>
            <a:r>
              <a:rPr lang="en-US"/>
              <a:t>.)</a:t>
            </a:r>
            <a:endParaRPr lang="en-US">
              <a:cs typeface="Calibri"/>
            </a:endParaRPr>
          </a:p>
          <a:p>
            <a:endParaRPr lang="en-US">
              <a:cs typeface="Calibri"/>
            </a:endParaRPr>
          </a:p>
          <a:p>
            <a:r>
              <a:rPr lang="en-US" b="1" u="sng"/>
              <a:t>Key Distribution: </a:t>
            </a:r>
            <a:r>
              <a:rPr lang="en-US"/>
              <a:t> O KMS </a:t>
            </a:r>
            <a:r>
              <a:rPr lang="en-US" err="1"/>
              <a:t>tem</a:t>
            </a:r>
            <a:r>
              <a:rPr lang="en-US"/>
              <a:t> de </a:t>
            </a:r>
            <a:r>
              <a:rPr lang="en-US" err="1"/>
              <a:t>receber</a:t>
            </a:r>
            <a:r>
              <a:rPr lang="en-US"/>
              <a:t> </a:t>
            </a:r>
            <a:r>
              <a:rPr lang="en-US" err="1"/>
              <a:t>pedidos</a:t>
            </a:r>
            <a:r>
              <a:rPr lang="en-US"/>
              <a:t> de </a:t>
            </a:r>
            <a:r>
              <a:rPr lang="en-US" err="1"/>
              <a:t>chaves</a:t>
            </a:r>
            <a:r>
              <a:rPr lang="en-US"/>
              <a:t> das </a:t>
            </a:r>
            <a:r>
              <a:rPr lang="en-US" err="1"/>
              <a:t>aplicações</a:t>
            </a:r>
            <a:r>
              <a:rPr lang="en-US"/>
              <a:t> e </a:t>
            </a:r>
            <a:r>
              <a:rPr lang="en-US" err="1"/>
              <a:t>enviar</a:t>
            </a:r>
            <a:r>
              <a:rPr lang="en-US"/>
              <a:t> </a:t>
            </a:r>
            <a:r>
              <a:rPr lang="en-US" err="1"/>
              <a:t>chaves</a:t>
            </a:r>
            <a:r>
              <a:rPr lang="en-US"/>
              <a:t> </a:t>
            </a:r>
            <a:r>
              <a:rPr lang="en-US" err="1"/>
              <a:t>às</a:t>
            </a:r>
            <a:r>
              <a:rPr lang="en-US"/>
              <a:t> </a:t>
            </a:r>
            <a:r>
              <a:rPr lang="en-US" err="1"/>
              <a:t>mesmas</a:t>
            </a:r>
            <a:r>
              <a:rPr lang="en-US"/>
              <a:t>.</a:t>
            </a:r>
            <a:endParaRPr lang="en-US">
              <a:cs typeface="Calibri"/>
            </a:endParaRPr>
          </a:p>
          <a:p>
            <a:endParaRPr lang="en-US" b="1">
              <a:cs typeface="Calibri"/>
            </a:endParaRPr>
          </a:p>
        </p:txBody>
      </p:sp>
      <p:sp>
        <p:nvSpPr>
          <p:cNvPr id="4" name="Slide Number Placeholder 3"/>
          <p:cNvSpPr>
            <a:spLocks noGrp="1"/>
          </p:cNvSpPr>
          <p:nvPr>
            <p:ph type="sldNum" sz="quarter" idx="5"/>
          </p:nvPr>
        </p:nvSpPr>
        <p:spPr/>
        <p:txBody>
          <a:bodyPr/>
          <a:lstStyle/>
          <a:p>
            <a:fld id="{8C22DA26-846E-4487-AC25-A9B34541F8C0}" type="slidenum">
              <a:t>4</a:t>
            </a:fld>
            <a:endParaRPr lang="en-US"/>
          </a:p>
        </p:txBody>
      </p:sp>
    </p:spTree>
    <p:extLst>
      <p:ext uri="{BB962C8B-B14F-4D97-AF65-F5344CB8AC3E}">
        <p14:creationId xmlns:p14="http://schemas.microsoft.com/office/powerpoint/2010/main" val="19940025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NON-FUNCTIONAL</a:t>
            </a:r>
            <a:endParaRPr lang="en-US"/>
          </a:p>
          <a:p>
            <a:r>
              <a:rPr lang="en-US"/>
              <a:t>Quanto </a:t>
            </a:r>
            <a:r>
              <a:rPr lang="en-US" err="1"/>
              <a:t>aos</a:t>
            </a:r>
            <a:r>
              <a:rPr lang="en-US"/>
              <a:t> </a:t>
            </a:r>
            <a:r>
              <a:rPr lang="en-US" err="1"/>
              <a:t>requisitos</a:t>
            </a:r>
            <a:r>
              <a:rPr lang="en-US"/>
              <a:t> </a:t>
            </a:r>
            <a:r>
              <a:rPr lang="en-US" err="1"/>
              <a:t>não</a:t>
            </a:r>
            <a:r>
              <a:rPr lang="en-US"/>
              <a:t> </a:t>
            </a:r>
            <a:r>
              <a:rPr lang="en-US" err="1"/>
              <a:t>funcionais</a:t>
            </a:r>
            <a:r>
              <a:rPr lang="en-US"/>
              <a:t>, o </a:t>
            </a:r>
            <a:r>
              <a:rPr lang="en-US" err="1"/>
              <a:t>sistema</a:t>
            </a:r>
            <a:r>
              <a:rPr lang="en-US"/>
              <a:t> </a:t>
            </a:r>
            <a:r>
              <a:rPr lang="en-US" err="1"/>
              <a:t>terá</a:t>
            </a:r>
            <a:r>
              <a:rPr lang="en-US"/>
              <a:t> que </a:t>
            </a:r>
            <a:r>
              <a:rPr lang="en-US" err="1"/>
              <a:t>garantir</a:t>
            </a:r>
            <a:r>
              <a:rPr lang="en-US"/>
              <a:t> Segurança. </a:t>
            </a:r>
          </a:p>
          <a:p>
            <a:r>
              <a:rPr lang="en-US" b="1"/>
              <a:t>Security: </a:t>
            </a:r>
            <a:endParaRPr lang="en-US"/>
          </a:p>
          <a:p>
            <a:pPr marL="285750" indent="-285750">
              <a:buFont typeface="Arial,Sans-Serif"/>
              <a:buChar char="•"/>
            </a:pPr>
            <a:r>
              <a:rPr lang="en-US"/>
              <a:t> A </a:t>
            </a:r>
            <a:r>
              <a:rPr lang="en-US" err="1"/>
              <a:t>comunicação</a:t>
            </a:r>
            <a:r>
              <a:rPr lang="en-US"/>
              <a:t> entre KMS's </a:t>
            </a:r>
            <a:r>
              <a:rPr lang="en-US" err="1"/>
              <a:t>deve</a:t>
            </a:r>
            <a:r>
              <a:rPr lang="en-US"/>
              <a:t> ser </a:t>
            </a:r>
            <a:r>
              <a:rPr lang="en-US" err="1"/>
              <a:t>cifrada</a:t>
            </a:r>
            <a:r>
              <a:rPr lang="en-US"/>
              <a:t>, </a:t>
            </a:r>
            <a:r>
              <a:rPr lang="en-US" err="1"/>
              <a:t>por</a:t>
            </a:r>
            <a:r>
              <a:rPr lang="en-US"/>
              <a:t> </a:t>
            </a:r>
            <a:r>
              <a:rPr lang="en-US" err="1"/>
              <a:t>exemplo</a:t>
            </a:r>
            <a:r>
              <a:rPr lang="en-US"/>
              <a:t>, com um XOR ou One Time Pad, </a:t>
            </a:r>
            <a:r>
              <a:rPr lang="en-US" err="1"/>
              <a:t>desde</a:t>
            </a:r>
            <a:r>
              <a:rPr lang="en-US"/>
              <a:t> que </a:t>
            </a:r>
            <a:r>
              <a:rPr lang="en-US" err="1"/>
              <a:t>seja</a:t>
            </a:r>
            <a:r>
              <a:rPr lang="en-US"/>
              <a:t> sempre </a:t>
            </a:r>
            <a:r>
              <a:rPr lang="en-US" err="1"/>
              <a:t>usada</a:t>
            </a:r>
            <a:r>
              <a:rPr lang="en-US"/>
              <a:t> </a:t>
            </a:r>
            <a:r>
              <a:rPr lang="en-US" err="1"/>
              <a:t>uma</a:t>
            </a:r>
            <a:r>
              <a:rPr lang="en-US"/>
              <a:t> </a:t>
            </a:r>
            <a:r>
              <a:rPr lang="en-US" err="1"/>
              <a:t>chave</a:t>
            </a:r>
            <a:r>
              <a:rPr lang="en-US"/>
              <a:t> </a:t>
            </a:r>
            <a:r>
              <a:rPr lang="en-US" err="1"/>
              <a:t>diferente</a:t>
            </a:r>
            <a:r>
              <a:rPr lang="en-US"/>
              <a:t> e </a:t>
            </a:r>
            <a:r>
              <a:rPr lang="en-US" err="1"/>
              <a:t>esta</a:t>
            </a:r>
            <a:r>
              <a:rPr lang="en-US"/>
              <a:t> </a:t>
            </a:r>
            <a:r>
              <a:rPr lang="en-US" err="1"/>
              <a:t>chave</a:t>
            </a:r>
            <a:r>
              <a:rPr lang="en-US"/>
              <a:t> </a:t>
            </a:r>
            <a:r>
              <a:rPr lang="en-US" err="1"/>
              <a:t>tenha</a:t>
            </a:r>
            <a:r>
              <a:rPr lang="en-US"/>
              <a:t> o </a:t>
            </a:r>
            <a:r>
              <a:rPr lang="en-US" err="1"/>
              <a:t>mesmo</a:t>
            </a:r>
            <a:r>
              <a:rPr lang="en-US"/>
              <a:t> </a:t>
            </a:r>
            <a:r>
              <a:rPr lang="en-US" err="1"/>
              <a:t>tamanho</a:t>
            </a:r>
            <a:r>
              <a:rPr lang="en-US"/>
              <a:t> da </a:t>
            </a:r>
            <a:r>
              <a:rPr lang="en-US" err="1"/>
              <a:t>informação</a:t>
            </a:r>
            <a:r>
              <a:rPr lang="en-US"/>
              <a:t> a </a:t>
            </a:r>
            <a:r>
              <a:rPr lang="en-US" err="1"/>
              <a:t>cifrar</a:t>
            </a:r>
            <a:r>
              <a:rPr lang="en-US"/>
              <a:t>.</a:t>
            </a:r>
            <a:endParaRPr lang="en-US">
              <a:cs typeface="Calibri"/>
            </a:endParaRPr>
          </a:p>
          <a:p>
            <a:pPr marL="285750" indent="-285750">
              <a:buFont typeface="Arial,Sans-Serif"/>
              <a:buChar char="•"/>
            </a:pPr>
            <a:endParaRPr lang="en-US"/>
          </a:p>
          <a:p>
            <a:r>
              <a:rPr lang="en-US" b="1"/>
              <a:t>Performance:</a:t>
            </a:r>
            <a:endParaRPr lang="en-US"/>
          </a:p>
          <a:p>
            <a:pPr marL="171450" indent="-171450">
              <a:buFont typeface="Arial,Sans-Serif"/>
              <a:buChar char="•"/>
            </a:pPr>
            <a:r>
              <a:rPr lang="en-US"/>
              <a:t>O KMS </a:t>
            </a:r>
            <a:r>
              <a:rPr lang="en-US" err="1"/>
              <a:t>deve</a:t>
            </a:r>
            <a:r>
              <a:rPr lang="en-US"/>
              <a:t> ser </a:t>
            </a:r>
            <a:r>
              <a:rPr lang="en-US" err="1"/>
              <a:t>capaz</a:t>
            </a:r>
            <a:r>
              <a:rPr lang="en-US"/>
              <a:t> de </a:t>
            </a:r>
            <a:r>
              <a:rPr lang="en-US" err="1"/>
              <a:t>enviar</a:t>
            </a:r>
            <a:r>
              <a:rPr lang="en-US"/>
              <a:t> as </a:t>
            </a:r>
            <a:r>
              <a:rPr lang="en-US" err="1"/>
              <a:t>chaves</a:t>
            </a:r>
            <a:r>
              <a:rPr lang="en-US"/>
              <a:t> </a:t>
            </a:r>
            <a:r>
              <a:rPr lang="en-US" err="1"/>
              <a:t>pedidas</a:t>
            </a:r>
            <a:r>
              <a:rPr lang="en-US"/>
              <a:t> para as </a:t>
            </a:r>
            <a:r>
              <a:rPr lang="en-US" err="1"/>
              <a:t>aplicações</a:t>
            </a:r>
            <a:r>
              <a:rPr lang="en-US"/>
              <a:t> com a taxa de </a:t>
            </a:r>
            <a:r>
              <a:rPr lang="en-US" err="1"/>
              <a:t>envio</a:t>
            </a:r>
            <a:r>
              <a:rPr lang="en-US"/>
              <a:t> </a:t>
            </a:r>
          </a:p>
          <a:p>
            <a:pPr lvl="1"/>
            <a:r>
              <a:rPr lang="en-US" err="1"/>
              <a:t>definida</a:t>
            </a:r>
            <a:r>
              <a:rPr lang="en-US"/>
              <a:t> </a:t>
            </a:r>
            <a:r>
              <a:rPr lang="en-US" err="1"/>
              <a:t>pelo</a:t>
            </a:r>
            <a:r>
              <a:rPr lang="en-US"/>
              <a:t> </a:t>
            </a:r>
            <a:r>
              <a:rPr lang="en-US" err="1"/>
              <a:t>parâmetro</a:t>
            </a:r>
            <a:r>
              <a:rPr lang="en-US"/>
              <a:t> </a:t>
            </a:r>
            <a:r>
              <a:rPr lang="en-US" err="1"/>
              <a:t>effective_key_rate</a:t>
            </a:r>
            <a:r>
              <a:rPr lang="en-US"/>
              <a:t> do Quality of Service Provider, que é um </a:t>
            </a:r>
            <a:r>
              <a:rPr lang="en-US" err="1"/>
              <a:t>módulo</a:t>
            </a:r>
            <a:r>
              <a:rPr lang="en-US"/>
              <a:t> do KMS </a:t>
            </a:r>
          </a:p>
          <a:p>
            <a:pPr lvl="1"/>
            <a:r>
              <a:rPr lang="en-US" err="1"/>
              <a:t>responsável</a:t>
            </a:r>
            <a:r>
              <a:rPr lang="en-US"/>
              <a:t> </a:t>
            </a:r>
            <a:r>
              <a:rPr lang="en-US" err="1"/>
              <a:t>por</a:t>
            </a:r>
            <a:r>
              <a:rPr lang="en-US"/>
              <a:t> </a:t>
            </a:r>
            <a:r>
              <a:rPr lang="en-US" err="1"/>
              <a:t>manter</a:t>
            </a:r>
            <a:r>
              <a:rPr lang="en-US"/>
              <a:t> </a:t>
            </a:r>
            <a:r>
              <a:rPr lang="en-US" err="1"/>
              <a:t>atualizadas</a:t>
            </a:r>
            <a:r>
              <a:rPr lang="en-US"/>
              <a:t> as </a:t>
            </a:r>
            <a:r>
              <a:rPr lang="en-US" err="1"/>
              <a:t>métricas</a:t>
            </a:r>
            <a:r>
              <a:rPr lang="en-US"/>
              <a:t> do </a:t>
            </a:r>
            <a:r>
              <a:rPr lang="en-US" err="1"/>
              <a:t>estado</a:t>
            </a:r>
            <a:r>
              <a:rPr lang="en-US"/>
              <a:t> </a:t>
            </a:r>
            <a:r>
              <a:rPr lang="en-US" err="1"/>
              <a:t>atual</a:t>
            </a:r>
            <a:r>
              <a:rPr lang="en-US"/>
              <a:t> do </a:t>
            </a:r>
            <a:r>
              <a:rPr lang="en-US" err="1"/>
              <a:t>sistema</a:t>
            </a:r>
            <a:r>
              <a:rPr lang="en-US"/>
              <a:t>.</a:t>
            </a:r>
          </a:p>
          <a:p>
            <a:pPr marL="628650" lvl="1" indent="-171450">
              <a:buFont typeface="Arial,Sans-Serif"/>
              <a:buChar char="•"/>
            </a:pPr>
            <a:endParaRPr lang="en-US"/>
          </a:p>
          <a:p>
            <a:pPr marL="285750" indent="-285750">
              <a:buFont typeface="Arial,Sans-Serif"/>
              <a:buChar char="•"/>
            </a:pPr>
            <a:r>
              <a:rPr lang="en-US" b="1"/>
              <a:t>Maintainability:</a:t>
            </a:r>
            <a:endParaRPr lang="en-US"/>
          </a:p>
          <a:p>
            <a:pPr lvl="1">
              <a:buFont typeface="Arial,Sans-Serif"/>
              <a:buChar char="•"/>
            </a:pPr>
            <a:r>
              <a:rPr lang="en-US"/>
              <a:t> Sendo que o KMS está organizado </a:t>
            </a:r>
            <a:r>
              <a:rPr lang="en-US" err="1"/>
              <a:t>por</a:t>
            </a:r>
            <a:r>
              <a:rPr lang="en-US"/>
              <a:t> </a:t>
            </a:r>
            <a:r>
              <a:rPr lang="en-US" err="1"/>
              <a:t>módulos</a:t>
            </a:r>
            <a:r>
              <a:rPr lang="en-US"/>
              <a:t>, a </a:t>
            </a:r>
            <a:r>
              <a:rPr lang="en-US" err="1"/>
              <a:t>manutenção</a:t>
            </a:r>
            <a:r>
              <a:rPr lang="en-US"/>
              <a:t> das </a:t>
            </a:r>
            <a:r>
              <a:rPr lang="en-US" err="1"/>
              <a:t>funcionalidades</a:t>
            </a:r>
            <a:r>
              <a:rPr lang="en-US"/>
              <a:t> é </a:t>
            </a:r>
            <a:r>
              <a:rPr lang="en-US" err="1"/>
              <a:t>facilitada</a:t>
            </a:r>
            <a:r>
              <a:rPr lang="en-US"/>
              <a:t> se for </a:t>
            </a:r>
            <a:r>
              <a:rPr lang="en-US" err="1"/>
              <a:t>necessária</a:t>
            </a:r>
            <a:r>
              <a:rPr lang="en-US"/>
              <a:t> </a:t>
            </a:r>
            <a:r>
              <a:rPr lang="en-US" err="1"/>
              <a:t>alguma</a:t>
            </a:r>
            <a:r>
              <a:rPr lang="en-US"/>
              <a:t> </a:t>
            </a:r>
            <a:r>
              <a:rPr lang="en-US" err="1"/>
              <a:t>alteração</a:t>
            </a:r>
            <a:r>
              <a:rPr lang="en-US"/>
              <a:t> </a:t>
            </a:r>
            <a:r>
              <a:rPr lang="en-US" err="1"/>
              <a:t>futura</a:t>
            </a:r>
            <a:r>
              <a:rPr lang="en-US"/>
              <a:t> </a:t>
            </a:r>
            <a:r>
              <a:rPr lang="en-US" err="1"/>
              <a:t>ao</a:t>
            </a:r>
            <a:r>
              <a:rPr lang="en-US"/>
              <a:t> software.</a:t>
            </a:r>
            <a:endParaRPr lang="en-US">
              <a:cs typeface="Calibri"/>
            </a:endParaRPr>
          </a:p>
          <a:p>
            <a:pPr marL="285750" indent="-285750">
              <a:buFont typeface="Arial,Sans-Serif"/>
              <a:buChar char="•"/>
            </a:pPr>
            <a:r>
              <a:rPr lang="en-US" b="1"/>
              <a:t>Reliability:</a:t>
            </a:r>
            <a:endParaRPr lang="en-US"/>
          </a:p>
          <a:p>
            <a:pPr marL="342900" lvl="1" indent="-171450">
              <a:buFont typeface="Arial"/>
              <a:buChar char="•"/>
            </a:pPr>
            <a:r>
              <a:rPr lang="en-US"/>
              <a:t> Deve ser </a:t>
            </a:r>
            <a:r>
              <a:rPr lang="en-US" err="1"/>
              <a:t>capaz</a:t>
            </a:r>
            <a:r>
              <a:rPr lang="en-US"/>
              <a:t> de </a:t>
            </a:r>
            <a:r>
              <a:rPr lang="en-US" err="1"/>
              <a:t>verificar</a:t>
            </a:r>
            <a:r>
              <a:rPr lang="en-US"/>
              <a:t> se as </a:t>
            </a:r>
            <a:r>
              <a:rPr lang="en-US" err="1"/>
              <a:t>mensagens</a:t>
            </a:r>
            <a:r>
              <a:rPr lang="en-US"/>
              <a:t> </a:t>
            </a:r>
            <a:r>
              <a:rPr lang="en-US" err="1"/>
              <a:t>recebidas</a:t>
            </a:r>
            <a:r>
              <a:rPr lang="en-US"/>
              <a:t> </a:t>
            </a:r>
            <a:r>
              <a:rPr lang="en-US" err="1"/>
              <a:t>estão</a:t>
            </a:r>
            <a:r>
              <a:rPr lang="en-US"/>
              <a:t> com </a:t>
            </a:r>
            <a:r>
              <a:rPr lang="en-US" err="1"/>
              <a:t>os</a:t>
            </a:r>
            <a:r>
              <a:rPr lang="en-US"/>
              <a:t> </a:t>
            </a:r>
            <a:r>
              <a:rPr lang="en-US" err="1"/>
              <a:t>parâmetros</a:t>
            </a:r>
            <a:r>
              <a:rPr lang="en-US"/>
              <a:t> </a:t>
            </a:r>
            <a:r>
              <a:rPr lang="en-US" err="1"/>
              <a:t>corretos</a:t>
            </a:r>
            <a:r>
              <a:rPr lang="en-US"/>
              <a:t> (de </a:t>
            </a:r>
            <a:r>
              <a:rPr lang="en-US" err="1"/>
              <a:t>acordo</a:t>
            </a:r>
            <a:r>
              <a:rPr lang="en-US"/>
              <a:t> com o </a:t>
            </a:r>
            <a:r>
              <a:rPr lang="en-US" err="1"/>
              <a:t>protocolo</a:t>
            </a:r>
            <a:r>
              <a:rPr lang="en-US"/>
              <a:t> de </a:t>
            </a:r>
            <a:r>
              <a:rPr lang="en-US" err="1"/>
              <a:t>comunicação</a:t>
            </a:r>
            <a:r>
              <a:rPr lang="en-US"/>
              <a:t>) e lidar com </a:t>
            </a:r>
            <a:r>
              <a:rPr lang="en-US" err="1"/>
              <a:t>estes</a:t>
            </a:r>
            <a:r>
              <a:rPr lang="en-US"/>
              <a:t> </a:t>
            </a:r>
            <a:r>
              <a:rPr lang="en-US" err="1"/>
              <a:t>erros</a:t>
            </a:r>
            <a:r>
              <a:rPr lang="en-US"/>
              <a:t>. Por </a:t>
            </a:r>
            <a:r>
              <a:rPr lang="en-US" err="1"/>
              <a:t>exemplo</a:t>
            </a:r>
            <a:r>
              <a:rPr lang="en-US"/>
              <a:t>, num </a:t>
            </a:r>
            <a:r>
              <a:rPr lang="en-US" err="1"/>
              <a:t>pedido</a:t>
            </a:r>
            <a:r>
              <a:rPr lang="en-US"/>
              <a:t> do </a:t>
            </a:r>
            <a:r>
              <a:rPr lang="en-US" err="1"/>
              <a:t>tipo</a:t>
            </a:r>
            <a:r>
              <a:rPr lang="en-US"/>
              <a:t> OPEN_CONNECT, se o </a:t>
            </a:r>
            <a:r>
              <a:rPr lang="en-US" err="1"/>
              <a:t>parâmetro</a:t>
            </a:r>
            <a:r>
              <a:rPr lang="en-US"/>
              <a:t> "</a:t>
            </a:r>
            <a:r>
              <a:rPr lang="en-US" err="1"/>
              <a:t>Key_stream_ID</a:t>
            </a:r>
            <a:r>
              <a:rPr lang="en-US"/>
              <a:t>" </a:t>
            </a:r>
            <a:r>
              <a:rPr lang="en-US" err="1"/>
              <a:t>já</a:t>
            </a:r>
            <a:r>
              <a:rPr lang="en-US"/>
              <a:t> </a:t>
            </a:r>
            <a:r>
              <a:rPr lang="en-US" err="1"/>
              <a:t>estiver</a:t>
            </a:r>
            <a:r>
              <a:rPr lang="en-US"/>
              <a:t> a ser </a:t>
            </a:r>
            <a:r>
              <a:rPr lang="en-US" err="1"/>
              <a:t>usado</a:t>
            </a:r>
            <a:r>
              <a:rPr lang="en-US"/>
              <a:t> </a:t>
            </a:r>
            <a:r>
              <a:rPr lang="en-US" err="1"/>
              <a:t>por</a:t>
            </a:r>
            <a:r>
              <a:rPr lang="en-US"/>
              <a:t> </a:t>
            </a:r>
            <a:r>
              <a:rPr lang="en-US" err="1"/>
              <a:t>uma</a:t>
            </a:r>
            <a:r>
              <a:rPr lang="en-US"/>
              <a:t> </a:t>
            </a:r>
            <a:r>
              <a:rPr lang="en-US" err="1"/>
              <a:t>outra</a:t>
            </a:r>
            <a:r>
              <a:rPr lang="en-US"/>
              <a:t> </a:t>
            </a:r>
            <a:r>
              <a:rPr lang="en-US" err="1"/>
              <a:t>aplicação</a:t>
            </a:r>
            <a:r>
              <a:rPr lang="en-US"/>
              <a:t>, a </a:t>
            </a:r>
            <a:r>
              <a:rPr lang="en-US" err="1"/>
              <a:t>função</a:t>
            </a:r>
            <a:r>
              <a:rPr lang="en-US"/>
              <a:t> OPEN_CONNECT </a:t>
            </a:r>
            <a:r>
              <a:rPr lang="en-US" err="1"/>
              <a:t>vai</a:t>
            </a:r>
            <a:r>
              <a:rPr lang="en-US"/>
              <a:t> </a:t>
            </a:r>
            <a:r>
              <a:rPr lang="en-US" err="1"/>
              <a:t>retornar</a:t>
            </a:r>
            <a:r>
              <a:rPr lang="en-US"/>
              <a:t> com um </a:t>
            </a:r>
            <a:r>
              <a:rPr lang="en-US" err="1"/>
              <a:t>erro</a:t>
            </a:r>
            <a:r>
              <a:rPr lang="en-US"/>
              <a:t>.</a:t>
            </a:r>
            <a:endParaRPr lang="en-US">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8C22DA26-846E-4487-AC25-A9B34541F8C0}" type="slidenum">
              <a:rPr lang="en-US"/>
              <a:t>5</a:t>
            </a:fld>
            <a:endParaRPr lang="en-US"/>
          </a:p>
        </p:txBody>
      </p:sp>
    </p:spTree>
    <p:extLst>
      <p:ext uri="{BB962C8B-B14F-4D97-AF65-F5344CB8AC3E}">
        <p14:creationId xmlns:p14="http://schemas.microsoft.com/office/powerpoint/2010/main" val="1333769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a:ea typeface="Calibri"/>
                <a:cs typeface="+mn-lt"/>
              </a:rPr>
            </a:br>
            <a:r>
              <a:rPr lang="en-US">
                <a:ea typeface="Calibri"/>
                <a:cs typeface="+mn-lt"/>
              </a:rPr>
              <a:t>-&gt; Este é </a:t>
            </a:r>
            <a:r>
              <a:rPr lang="en-US" err="1">
                <a:ea typeface="Calibri"/>
                <a:cs typeface="+mn-lt"/>
              </a:rPr>
              <a:t>exemplo</a:t>
            </a:r>
            <a:r>
              <a:rPr lang="en-US">
                <a:ea typeface="Calibri"/>
                <a:cs typeface="+mn-lt"/>
              </a:rPr>
              <a:t> de </a:t>
            </a:r>
            <a:r>
              <a:rPr lang="en-US" err="1">
                <a:ea typeface="Calibri"/>
                <a:cs typeface="+mn-lt"/>
              </a:rPr>
              <a:t>arquitetura</a:t>
            </a:r>
            <a:r>
              <a:rPr lang="en-US">
                <a:ea typeface="Calibri"/>
                <a:cs typeface="+mn-lt"/>
              </a:rPr>
              <a:t> </a:t>
            </a:r>
            <a:r>
              <a:rPr lang="en-US" err="1">
                <a:ea typeface="Calibri"/>
                <a:cs typeface="+mn-lt"/>
              </a:rPr>
              <a:t>onde</a:t>
            </a:r>
            <a:r>
              <a:rPr lang="en-US">
                <a:ea typeface="Calibri"/>
                <a:cs typeface="+mn-lt"/>
              </a:rPr>
              <a:t> o </a:t>
            </a:r>
            <a:r>
              <a:rPr lang="en-US" err="1">
                <a:ea typeface="Calibri"/>
                <a:cs typeface="+mn-lt"/>
              </a:rPr>
              <a:t>nosso</a:t>
            </a:r>
            <a:r>
              <a:rPr lang="en-US">
                <a:ea typeface="Calibri"/>
                <a:cs typeface="+mn-lt"/>
              </a:rPr>
              <a:t> KML </a:t>
            </a:r>
            <a:r>
              <a:rPr lang="en-US" err="1">
                <a:ea typeface="Calibri"/>
                <a:cs typeface="+mn-lt"/>
              </a:rPr>
              <a:t>poderia</a:t>
            </a:r>
            <a:r>
              <a:rPr lang="en-US">
                <a:ea typeface="Calibri"/>
                <a:cs typeface="+mn-lt"/>
              </a:rPr>
              <a:t> </a:t>
            </a:r>
            <a:r>
              <a:rPr lang="en-US" err="1">
                <a:ea typeface="Calibri"/>
                <a:cs typeface="+mn-lt"/>
              </a:rPr>
              <a:t>estar</a:t>
            </a:r>
            <a:r>
              <a:rPr lang="en-US">
                <a:ea typeface="Calibri"/>
                <a:cs typeface="+mn-lt"/>
              </a:rPr>
              <a:t> </a:t>
            </a:r>
            <a:r>
              <a:rPr lang="en-US" err="1">
                <a:ea typeface="Calibri"/>
                <a:cs typeface="+mn-lt"/>
              </a:rPr>
              <a:t>implementado</a:t>
            </a:r>
            <a:br>
              <a:rPr lang="en-US">
                <a:ea typeface="Calibri"/>
                <a:cs typeface="+mn-lt"/>
              </a:rPr>
            </a:br>
            <a:r>
              <a:rPr lang="en-US">
                <a:ea typeface="Calibri"/>
                <a:cs typeface="+mn-lt"/>
              </a:rPr>
              <a:t>-&gt; </a:t>
            </a:r>
            <a:r>
              <a:rPr lang="en-US" err="1">
                <a:ea typeface="Calibri"/>
                <a:cs typeface="+mn-lt"/>
              </a:rPr>
              <a:t>Está</a:t>
            </a:r>
            <a:r>
              <a:rPr lang="en-US">
                <a:ea typeface="Calibri"/>
                <a:cs typeface="+mn-lt"/>
              </a:rPr>
              <a:t> </a:t>
            </a:r>
            <a:r>
              <a:rPr lang="en-US" err="1">
                <a:ea typeface="Calibri"/>
                <a:cs typeface="+mn-lt"/>
              </a:rPr>
              <a:t>associado</a:t>
            </a:r>
            <a:r>
              <a:rPr lang="en-US">
                <a:ea typeface="Calibri"/>
                <a:cs typeface="+mn-lt"/>
              </a:rPr>
              <a:t> à persona Ana</a:t>
            </a:r>
            <a:endParaRPr lang="en-US"/>
          </a:p>
          <a:p>
            <a:r>
              <a:rPr lang="en-US">
                <a:ea typeface="Calibri"/>
                <a:cs typeface="+mn-lt"/>
              </a:rPr>
              <a:t>-&gt; </a:t>
            </a:r>
            <a:r>
              <a:rPr lang="en-US" err="1">
                <a:ea typeface="Calibri"/>
                <a:cs typeface="+mn-lt"/>
              </a:rPr>
              <a:t>Basicamente</a:t>
            </a:r>
            <a:r>
              <a:rPr lang="en-US">
                <a:ea typeface="Calibri"/>
                <a:cs typeface="+mn-lt"/>
              </a:rPr>
              <a:t> </a:t>
            </a:r>
            <a:r>
              <a:rPr lang="en-US" err="1">
                <a:ea typeface="Calibri"/>
                <a:cs typeface="+mn-lt"/>
              </a:rPr>
              <a:t>esta</a:t>
            </a:r>
            <a:r>
              <a:rPr lang="en-US">
                <a:ea typeface="Calibri"/>
                <a:cs typeface="+mn-lt"/>
              </a:rPr>
              <a:t> seria </a:t>
            </a:r>
            <a:r>
              <a:rPr lang="en-US" err="1">
                <a:ea typeface="Calibri"/>
                <a:cs typeface="+mn-lt"/>
              </a:rPr>
              <a:t>uma</a:t>
            </a:r>
            <a:r>
              <a:rPr lang="en-US">
                <a:ea typeface="Calibri"/>
                <a:cs typeface="+mn-lt"/>
              </a:rPr>
              <a:t> </a:t>
            </a:r>
            <a:r>
              <a:rPr lang="en-US" err="1">
                <a:ea typeface="Calibri"/>
                <a:cs typeface="+mn-lt"/>
              </a:rPr>
              <a:t>arquitetura</a:t>
            </a:r>
            <a:r>
              <a:rPr lang="en-US">
                <a:ea typeface="Calibri"/>
                <a:cs typeface="+mn-lt"/>
              </a:rPr>
              <a:t> </a:t>
            </a:r>
            <a:r>
              <a:rPr lang="en-US" err="1">
                <a:ea typeface="Calibri"/>
                <a:cs typeface="+mn-lt"/>
              </a:rPr>
              <a:t>ao</a:t>
            </a:r>
            <a:r>
              <a:rPr lang="en-US">
                <a:ea typeface="Calibri"/>
                <a:cs typeface="+mn-lt"/>
              </a:rPr>
              <a:t> qual a </a:t>
            </a:r>
            <a:r>
              <a:rPr lang="en-US" err="1">
                <a:ea typeface="Calibri"/>
                <a:cs typeface="+mn-lt"/>
              </a:rPr>
              <a:t>troca</a:t>
            </a:r>
            <a:r>
              <a:rPr lang="en-US">
                <a:ea typeface="Calibri"/>
                <a:cs typeface="+mn-lt"/>
              </a:rPr>
              <a:t> de </a:t>
            </a:r>
            <a:r>
              <a:rPr lang="en-US" err="1">
                <a:ea typeface="Calibri"/>
                <a:cs typeface="+mn-lt"/>
              </a:rPr>
              <a:t>informação</a:t>
            </a:r>
            <a:r>
              <a:rPr lang="en-US">
                <a:ea typeface="Calibri"/>
                <a:cs typeface="+mn-lt"/>
              </a:rPr>
              <a:t> </a:t>
            </a:r>
            <a:r>
              <a:rPr lang="en-US" err="1">
                <a:ea typeface="Calibri"/>
                <a:cs typeface="+mn-lt"/>
              </a:rPr>
              <a:t>Genómica</a:t>
            </a:r>
            <a:r>
              <a:rPr lang="en-US">
                <a:ea typeface="Calibri"/>
                <a:cs typeface="+mn-lt"/>
              </a:rPr>
              <a:t> entre </a:t>
            </a:r>
            <a:r>
              <a:rPr lang="en-US" err="1">
                <a:ea typeface="Calibri"/>
                <a:cs typeface="+mn-lt"/>
              </a:rPr>
              <a:t>clinicas</a:t>
            </a:r>
            <a:r>
              <a:rPr lang="en-US">
                <a:ea typeface="Calibri"/>
                <a:cs typeface="+mn-lt"/>
              </a:rPr>
              <a:t> </a:t>
            </a:r>
            <a:r>
              <a:rPr lang="en-US" err="1">
                <a:ea typeface="Calibri"/>
                <a:cs typeface="+mn-lt"/>
              </a:rPr>
              <a:t>diferentes</a:t>
            </a:r>
            <a:r>
              <a:rPr lang="en-US">
                <a:ea typeface="Calibri"/>
                <a:cs typeface="+mn-lt"/>
              </a:rPr>
              <a:t> podia ser </a:t>
            </a:r>
            <a:r>
              <a:rPr lang="en-US" err="1">
                <a:ea typeface="Calibri"/>
                <a:cs typeface="+mn-lt"/>
              </a:rPr>
              <a:t>efetuada</a:t>
            </a:r>
            <a:br>
              <a:rPr lang="en-US">
                <a:ea typeface="Calibri"/>
                <a:cs typeface="+mn-lt"/>
              </a:rPr>
            </a:br>
            <a:r>
              <a:rPr lang="en-US">
                <a:ea typeface="Calibri"/>
                <a:cs typeface="+mn-lt"/>
              </a:rPr>
              <a:t>-&gt; Isto </a:t>
            </a:r>
            <a:r>
              <a:rPr lang="en-US" err="1">
                <a:ea typeface="Calibri"/>
                <a:cs typeface="+mn-lt"/>
              </a:rPr>
              <a:t>faria</a:t>
            </a:r>
            <a:r>
              <a:rPr lang="en-US">
                <a:ea typeface="Calibri"/>
                <a:cs typeface="+mn-lt"/>
              </a:rPr>
              <a:t> com que duas </a:t>
            </a:r>
            <a:r>
              <a:rPr lang="en-US" err="1">
                <a:ea typeface="Calibri"/>
                <a:cs typeface="+mn-lt"/>
              </a:rPr>
              <a:t>clinicas</a:t>
            </a:r>
            <a:r>
              <a:rPr lang="en-US">
                <a:ea typeface="Calibri"/>
                <a:cs typeface="+mn-lt"/>
              </a:rPr>
              <a:t> </a:t>
            </a:r>
            <a:r>
              <a:rPr lang="en-US" err="1">
                <a:ea typeface="Calibri"/>
                <a:cs typeface="+mn-lt"/>
              </a:rPr>
              <a:t>diferentes</a:t>
            </a:r>
            <a:r>
              <a:rPr lang="en-US">
                <a:ea typeface="Calibri"/>
                <a:cs typeface="+mn-lt"/>
              </a:rPr>
              <a:t> </a:t>
            </a:r>
            <a:r>
              <a:rPr lang="en-US" err="1">
                <a:ea typeface="Calibri"/>
                <a:cs typeface="+mn-lt"/>
              </a:rPr>
              <a:t>pudessem</a:t>
            </a:r>
            <a:r>
              <a:rPr lang="en-US">
                <a:ea typeface="Calibri"/>
                <a:cs typeface="+mn-lt"/>
              </a:rPr>
              <a:t> usar </a:t>
            </a:r>
            <a:r>
              <a:rPr lang="en-US" err="1">
                <a:ea typeface="Calibri"/>
                <a:cs typeface="+mn-lt"/>
              </a:rPr>
              <a:t>informações</a:t>
            </a:r>
            <a:r>
              <a:rPr lang="en-US">
                <a:ea typeface="Calibri"/>
                <a:cs typeface="+mn-lt"/>
              </a:rPr>
              <a:t> </a:t>
            </a:r>
            <a:r>
              <a:rPr lang="en-US" err="1">
                <a:ea typeface="Calibri"/>
                <a:cs typeface="+mn-lt"/>
              </a:rPr>
              <a:t>Genómicas</a:t>
            </a:r>
            <a:r>
              <a:rPr lang="en-US">
                <a:ea typeface="Calibri"/>
                <a:cs typeface="+mn-lt"/>
              </a:rPr>
              <a:t> de </a:t>
            </a:r>
            <a:r>
              <a:rPr lang="en-US" err="1">
                <a:ea typeface="Calibri"/>
                <a:cs typeface="+mn-lt"/>
              </a:rPr>
              <a:t>cada</a:t>
            </a:r>
            <a:r>
              <a:rPr lang="en-US">
                <a:ea typeface="Calibri"/>
                <a:cs typeface="+mn-lt"/>
              </a:rPr>
              <a:t> </a:t>
            </a:r>
            <a:r>
              <a:rPr lang="en-US" err="1">
                <a:ea typeface="Calibri"/>
                <a:cs typeface="+mn-lt"/>
              </a:rPr>
              <a:t>clinica</a:t>
            </a:r>
            <a:r>
              <a:rPr lang="en-US">
                <a:ea typeface="Calibri"/>
                <a:cs typeface="+mn-lt"/>
              </a:rPr>
              <a:t> </a:t>
            </a:r>
            <a:r>
              <a:rPr lang="en-US" err="1">
                <a:ea typeface="Calibri"/>
                <a:cs typeface="+mn-lt"/>
              </a:rPr>
              <a:t>sem</a:t>
            </a:r>
            <a:r>
              <a:rPr lang="en-US">
                <a:ea typeface="Calibri"/>
                <a:cs typeface="+mn-lt"/>
              </a:rPr>
              <a:t> </a:t>
            </a:r>
            <a:r>
              <a:rPr lang="en-US" err="1">
                <a:ea typeface="Calibri"/>
                <a:cs typeface="+mn-lt"/>
              </a:rPr>
              <a:t>terem</a:t>
            </a:r>
            <a:r>
              <a:rPr lang="en-US">
                <a:ea typeface="Calibri"/>
                <a:cs typeface="+mn-lt"/>
              </a:rPr>
              <a:t> que </a:t>
            </a:r>
            <a:r>
              <a:rPr lang="en-US" err="1">
                <a:ea typeface="Calibri"/>
                <a:cs typeface="+mn-lt"/>
              </a:rPr>
              <a:t>revelar</a:t>
            </a:r>
            <a:r>
              <a:rPr lang="en-US">
                <a:ea typeface="Calibri"/>
                <a:cs typeface="+mn-lt"/>
              </a:rPr>
              <a:t> o </a:t>
            </a:r>
            <a:r>
              <a:rPr lang="en-US" err="1">
                <a:ea typeface="Calibri"/>
                <a:cs typeface="+mn-lt"/>
              </a:rPr>
              <a:t>seu</a:t>
            </a:r>
            <a:r>
              <a:rPr lang="en-US">
                <a:ea typeface="Calibri"/>
                <a:cs typeface="+mn-lt"/>
              </a:rPr>
              <a:t> </a:t>
            </a:r>
            <a:r>
              <a:rPr lang="en-US" err="1">
                <a:ea typeface="Calibri"/>
                <a:cs typeface="+mn-lt"/>
              </a:rPr>
              <a:t>conteúdo</a:t>
            </a:r>
            <a:endParaRPr lang="en-US">
              <a:ea typeface="Calibri"/>
              <a:cs typeface="+mn-lt"/>
            </a:endParaRPr>
          </a:p>
          <a:p>
            <a:r>
              <a:rPr lang="en-US">
                <a:ea typeface="Calibri"/>
                <a:cs typeface="+mn-lt"/>
              </a:rPr>
              <a:t>-&gt; A </a:t>
            </a:r>
            <a:r>
              <a:rPr lang="en-US" err="1">
                <a:ea typeface="Calibri"/>
                <a:cs typeface="+mn-lt"/>
              </a:rPr>
              <a:t>troca</a:t>
            </a:r>
            <a:r>
              <a:rPr lang="en-US">
                <a:ea typeface="Calibri"/>
                <a:cs typeface="+mn-lt"/>
              </a:rPr>
              <a:t> de </a:t>
            </a:r>
            <a:r>
              <a:rPr lang="en-US" err="1">
                <a:ea typeface="Calibri"/>
                <a:cs typeface="+mn-lt"/>
              </a:rPr>
              <a:t>informações</a:t>
            </a:r>
            <a:r>
              <a:rPr lang="en-US">
                <a:ea typeface="Calibri"/>
                <a:cs typeface="+mn-lt"/>
              </a:rPr>
              <a:t> </a:t>
            </a:r>
            <a:r>
              <a:rPr lang="en-US" err="1">
                <a:ea typeface="Calibri"/>
                <a:cs typeface="+mn-lt"/>
              </a:rPr>
              <a:t>iria</a:t>
            </a:r>
            <a:r>
              <a:rPr lang="en-US">
                <a:ea typeface="Calibri"/>
                <a:cs typeface="+mn-lt"/>
              </a:rPr>
              <a:t> </a:t>
            </a:r>
            <a:r>
              <a:rPr lang="en-US" err="1">
                <a:ea typeface="Calibri"/>
                <a:cs typeface="+mn-lt"/>
              </a:rPr>
              <a:t>acontecer</a:t>
            </a:r>
            <a:r>
              <a:rPr lang="en-US">
                <a:ea typeface="Calibri"/>
                <a:cs typeface="+mn-lt"/>
              </a:rPr>
              <a:t> da </a:t>
            </a:r>
            <a:r>
              <a:rPr lang="en-US" err="1">
                <a:ea typeface="Calibri"/>
                <a:cs typeface="+mn-lt"/>
              </a:rPr>
              <a:t>seguinte</a:t>
            </a:r>
            <a:r>
              <a:rPr lang="en-US">
                <a:ea typeface="Calibri"/>
                <a:cs typeface="+mn-lt"/>
              </a:rPr>
              <a:t> </a:t>
            </a:r>
            <a:r>
              <a:rPr lang="en-US" err="1">
                <a:ea typeface="Calibri"/>
                <a:cs typeface="+mn-lt"/>
              </a:rPr>
              <a:t>maneira</a:t>
            </a:r>
            <a:r>
              <a:rPr lang="en-US">
                <a:ea typeface="Calibri"/>
                <a:cs typeface="+mn-lt"/>
              </a:rPr>
              <a:t>:</a:t>
            </a:r>
            <a:br>
              <a:rPr lang="en-US">
                <a:ea typeface="Calibri"/>
                <a:cs typeface="+mn-lt"/>
              </a:rPr>
            </a:br>
            <a:endParaRPr lang="en-US">
              <a:ea typeface="Calibri"/>
              <a:cs typeface="+mn-lt"/>
            </a:endParaRPr>
          </a:p>
          <a:p>
            <a:r>
              <a:rPr lang="en-US">
                <a:ea typeface="Calibri"/>
                <a:cs typeface="+mn-lt"/>
              </a:rPr>
              <a:t>1.As apps </a:t>
            </a:r>
            <a:r>
              <a:rPr lang="en-US" err="1">
                <a:ea typeface="Calibri"/>
                <a:cs typeface="+mn-lt"/>
              </a:rPr>
              <a:t>iriam</a:t>
            </a:r>
            <a:r>
              <a:rPr lang="en-US">
                <a:ea typeface="Calibri"/>
                <a:cs typeface="+mn-lt"/>
              </a:rPr>
              <a:t> se </a:t>
            </a:r>
            <a:r>
              <a:rPr lang="en-US" err="1">
                <a:ea typeface="Calibri"/>
                <a:cs typeface="+mn-lt"/>
              </a:rPr>
              <a:t>conectar</a:t>
            </a:r>
            <a:r>
              <a:rPr lang="en-US">
                <a:ea typeface="Calibri"/>
                <a:cs typeface="+mn-lt"/>
              </a:rPr>
              <a:t> </a:t>
            </a:r>
            <a:r>
              <a:rPr lang="en-US" err="1">
                <a:ea typeface="Calibri"/>
                <a:cs typeface="+mn-lt"/>
              </a:rPr>
              <a:t>uma</a:t>
            </a:r>
            <a:r>
              <a:rPr lang="en-US">
                <a:ea typeface="Calibri"/>
                <a:cs typeface="+mn-lt"/>
              </a:rPr>
              <a:t> à </a:t>
            </a:r>
            <a:r>
              <a:rPr lang="en-US" err="1">
                <a:ea typeface="Calibri"/>
                <a:cs typeface="+mn-lt"/>
              </a:rPr>
              <a:t>outra</a:t>
            </a:r>
            <a:br>
              <a:rPr lang="en-US">
                <a:ea typeface="Calibri"/>
                <a:cs typeface="+mn-lt"/>
              </a:rPr>
            </a:br>
            <a:r>
              <a:rPr lang="en-US">
                <a:ea typeface="Calibri"/>
                <a:cs typeface="+mn-lt"/>
              </a:rPr>
              <a:t>2. </a:t>
            </a:r>
            <a:r>
              <a:rPr lang="en-US" err="1">
                <a:ea typeface="Calibri"/>
                <a:cs typeface="+mn-lt"/>
              </a:rPr>
              <a:t>Os</a:t>
            </a:r>
            <a:r>
              <a:rPr lang="en-US">
                <a:ea typeface="Calibri"/>
                <a:cs typeface="+mn-lt"/>
              </a:rPr>
              <a:t> KML's </a:t>
            </a:r>
            <a:r>
              <a:rPr lang="en-US" err="1">
                <a:ea typeface="Calibri"/>
                <a:cs typeface="+mn-lt"/>
              </a:rPr>
              <a:t>poderiam</a:t>
            </a:r>
            <a:r>
              <a:rPr lang="en-US">
                <a:ea typeface="Calibri"/>
                <a:cs typeface="+mn-lt"/>
              </a:rPr>
              <a:t> </a:t>
            </a:r>
            <a:r>
              <a:rPr lang="en-US" err="1">
                <a:ea typeface="Calibri"/>
                <a:cs typeface="+mn-lt"/>
              </a:rPr>
              <a:t>ou</a:t>
            </a:r>
            <a:r>
              <a:rPr lang="en-US">
                <a:ea typeface="Calibri"/>
                <a:cs typeface="+mn-lt"/>
              </a:rPr>
              <a:t> </a:t>
            </a:r>
            <a:r>
              <a:rPr lang="en-US" err="1">
                <a:ea typeface="Calibri"/>
                <a:cs typeface="+mn-lt"/>
              </a:rPr>
              <a:t>não</a:t>
            </a:r>
            <a:r>
              <a:rPr lang="en-US">
                <a:ea typeface="Calibri"/>
                <a:cs typeface="+mn-lt"/>
              </a:rPr>
              <a:t> </a:t>
            </a:r>
            <a:r>
              <a:rPr lang="en-US" err="1">
                <a:ea typeface="Calibri"/>
                <a:cs typeface="+mn-lt"/>
              </a:rPr>
              <a:t>conectar</a:t>
            </a:r>
            <a:r>
              <a:rPr lang="en-US">
                <a:ea typeface="Calibri"/>
                <a:cs typeface="+mn-lt"/>
              </a:rPr>
              <a:t> se um </a:t>
            </a:r>
            <a:r>
              <a:rPr lang="en-US" err="1">
                <a:ea typeface="Calibri"/>
                <a:cs typeface="+mn-lt"/>
              </a:rPr>
              <a:t>ao</a:t>
            </a:r>
            <a:r>
              <a:rPr lang="en-US">
                <a:ea typeface="Calibri"/>
                <a:cs typeface="+mn-lt"/>
              </a:rPr>
              <a:t> outro  </a:t>
            </a:r>
            <a:endParaRPr lang="en-US"/>
          </a:p>
          <a:p>
            <a:r>
              <a:rPr lang="en-US">
                <a:ea typeface="Calibri"/>
                <a:cs typeface="+mn-lt"/>
              </a:rPr>
              <a:t>3. O KML que </a:t>
            </a:r>
            <a:r>
              <a:rPr lang="en-US" err="1">
                <a:ea typeface="Calibri"/>
                <a:cs typeface="+mn-lt"/>
              </a:rPr>
              <a:t>quer</a:t>
            </a:r>
            <a:r>
              <a:rPr lang="en-US">
                <a:ea typeface="Calibri"/>
                <a:cs typeface="+mn-lt"/>
              </a:rPr>
              <a:t> </a:t>
            </a:r>
            <a:r>
              <a:rPr lang="en-US" err="1">
                <a:ea typeface="Calibri"/>
                <a:cs typeface="+mn-lt"/>
              </a:rPr>
              <a:t>realizar</a:t>
            </a:r>
            <a:r>
              <a:rPr lang="en-US">
                <a:ea typeface="Calibri"/>
                <a:cs typeface="+mn-lt"/>
              </a:rPr>
              <a:t> a </a:t>
            </a:r>
            <a:r>
              <a:rPr lang="en-US" err="1">
                <a:ea typeface="Calibri"/>
                <a:cs typeface="+mn-lt"/>
              </a:rPr>
              <a:t>troca</a:t>
            </a:r>
            <a:r>
              <a:rPr lang="en-US">
                <a:ea typeface="Calibri"/>
                <a:cs typeface="+mn-lt"/>
              </a:rPr>
              <a:t> </a:t>
            </a:r>
            <a:r>
              <a:rPr lang="en-US" err="1">
                <a:ea typeface="Calibri"/>
                <a:cs typeface="+mn-lt"/>
              </a:rPr>
              <a:t>iria</a:t>
            </a:r>
            <a:r>
              <a:rPr lang="en-US">
                <a:ea typeface="Calibri"/>
                <a:cs typeface="+mn-lt"/>
              </a:rPr>
              <a:t> </a:t>
            </a:r>
            <a:r>
              <a:rPr lang="en-US" err="1">
                <a:ea typeface="Calibri"/>
                <a:cs typeface="+mn-lt"/>
              </a:rPr>
              <a:t>começar</a:t>
            </a:r>
            <a:r>
              <a:rPr lang="en-US">
                <a:ea typeface="Calibri"/>
                <a:cs typeface="+mn-lt"/>
              </a:rPr>
              <a:t> </a:t>
            </a:r>
            <a:r>
              <a:rPr lang="en-US" err="1">
                <a:ea typeface="Calibri"/>
                <a:cs typeface="+mn-lt"/>
              </a:rPr>
              <a:t>por</a:t>
            </a:r>
            <a:r>
              <a:rPr lang="en-US">
                <a:ea typeface="Calibri"/>
                <a:cs typeface="+mn-lt"/>
              </a:rPr>
              <a:t> </a:t>
            </a:r>
            <a:r>
              <a:rPr lang="en-US" err="1">
                <a:ea typeface="Calibri"/>
                <a:cs typeface="+mn-lt"/>
              </a:rPr>
              <a:t>buscar</a:t>
            </a:r>
            <a:r>
              <a:rPr lang="en-US">
                <a:ea typeface="Calibri"/>
                <a:cs typeface="+mn-lt"/>
              </a:rPr>
              <a:t> </a:t>
            </a:r>
            <a:r>
              <a:rPr lang="en-US" err="1">
                <a:ea typeface="Calibri"/>
                <a:cs typeface="+mn-lt"/>
              </a:rPr>
              <a:t>chaves</a:t>
            </a:r>
            <a:r>
              <a:rPr lang="en-US">
                <a:ea typeface="Calibri"/>
                <a:cs typeface="+mn-lt"/>
              </a:rPr>
              <a:t> </a:t>
            </a:r>
            <a:r>
              <a:rPr lang="en-US" err="1">
                <a:ea typeface="Calibri"/>
                <a:cs typeface="+mn-lt"/>
              </a:rPr>
              <a:t>oblivias</a:t>
            </a:r>
            <a:r>
              <a:rPr lang="en-US">
                <a:ea typeface="Calibri"/>
                <a:cs typeface="+mn-lt"/>
              </a:rPr>
              <a:t> à </a:t>
            </a:r>
            <a:r>
              <a:rPr lang="en-US" err="1">
                <a:ea typeface="Calibri"/>
                <a:cs typeface="+mn-lt"/>
              </a:rPr>
              <a:t>sua</a:t>
            </a:r>
            <a:r>
              <a:rPr lang="en-US">
                <a:ea typeface="Calibri"/>
                <a:cs typeface="+mn-lt"/>
              </a:rPr>
              <a:t> base de dados</a:t>
            </a:r>
          </a:p>
          <a:p>
            <a:r>
              <a:rPr lang="en-US">
                <a:ea typeface="Calibri"/>
                <a:cs typeface="+mn-lt"/>
              </a:rPr>
              <a:t>4.</a:t>
            </a:r>
            <a:r>
              <a:rPr lang="en-US"/>
              <a:t> Se </a:t>
            </a:r>
            <a:r>
              <a:rPr lang="en-US" err="1"/>
              <a:t>os</a:t>
            </a:r>
            <a:r>
              <a:rPr lang="en-US"/>
              <a:t> KML's </a:t>
            </a:r>
            <a:r>
              <a:rPr lang="en-US" err="1"/>
              <a:t>tivessem</a:t>
            </a:r>
            <a:r>
              <a:rPr lang="en-US"/>
              <a:t> </a:t>
            </a:r>
            <a:r>
              <a:rPr lang="en-US" err="1"/>
              <a:t>conectados</a:t>
            </a:r>
            <a:r>
              <a:rPr lang="en-US"/>
              <a:t> </a:t>
            </a:r>
            <a:r>
              <a:rPr lang="en-US" err="1"/>
              <a:t>ocorreria</a:t>
            </a:r>
            <a:r>
              <a:rPr lang="en-US"/>
              <a:t> o Key Relay( </a:t>
            </a:r>
            <a:r>
              <a:rPr lang="en-US" err="1"/>
              <a:t>troca</a:t>
            </a:r>
            <a:r>
              <a:rPr lang="en-US"/>
              <a:t> de </a:t>
            </a:r>
            <a:r>
              <a:rPr lang="en-US" err="1"/>
              <a:t>chaves</a:t>
            </a:r>
            <a:r>
              <a:rPr lang="en-US"/>
              <a:t> e o One Time Pad)</a:t>
            </a:r>
            <a:endParaRPr lang="en-US">
              <a:ea typeface="Calibri"/>
              <a:cs typeface="Calibri"/>
            </a:endParaRPr>
          </a:p>
          <a:p>
            <a:r>
              <a:rPr lang="en-US">
                <a:ea typeface="Calibri"/>
                <a:cs typeface="+mn-lt"/>
              </a:rPr>
              <a:t>4. Se </a:t>
            </a:r>
            <a:r>
              <a:rPr lang="en-US" err="1">
                <a:ea typeface="Calibri"/>
                <a:cs typeface="+mn-lt"/>
              </a:rPr>
              <a:t>não</a:t>
            </a:r>
            <a:r>
              <a:rPr lang="en-US">
                <a:ea typeface="Calibri"/>
                <a:cs typeface="+mn-lt"/>
              </a:rPr>
              <a:t> as </a:t>
            </a:r>
            <a:r>
              <a:rPr lang="en-US" err="1">
                <a:ea typeface="Calibri"/>
                <a:cs typeface="+mn-lt"/>
              </a:rPr>
              <a:t>chaves</a:t>
            </a:r>
            <a:r>
              <a:rPr lang="en-US">
                <a:ea typeface="Calibri"/>
                <a:cs typeface="+mn-lt"/>
              </a:rPr>
              <a:t> </a:t>
            </a:r>
            <a:r>
              <a:rPr lang="en-US" err="1">
                <a:ea typeface="Calibri"/>
                <a:cs typeface="+mn-lt"/>
              </a:rPr>
              <a:t>seriam</a:t>
            </a:r>
            <a:r>
              <a:rPr lang="en-US">
                <a:ea typeface="Calibri"/>
                <a:cs typeface="+mn-lt"/>
              </a:rPr>
              <a:t> </a:t>
            </a:r>
            <a:r>
              <a:rPr lang="en-US" err="1">
                <a:ea typeface="Calibri"/>
                <a:cs typeface="+mn-lt"/>
              </a:rPr>
              <a:t>trocadas</a:t>
            </a:r>
            <a:r>
              <a:rPr lang="en-US">
                <a:ea typeface="Calibri"/>
                <a:cs typeface="+mn-lt"/>
              </a:rPr>
              <a:t> entre as Apps que </a:t>
            </a:r>
            <a:r>
              <a:rPr lang="en-US" err="1">
                <a:ea typeface="Calibri"/>
                <a:cs typeface="+mn-lt"/>
              </a:rPr>
              <a:t>por</a:t>
            </a:r>
            <a:r>
              <a:rPr lang="en-US">
                <a:ea typeface="Calibri"/>
                <a:cs typeface="+mn-lt"/>
              </a:rPr>
              <a:t> </a:t>
            </a:r>
            <a:r>
              <a:rPr lang="en-US" err="1">
                <a:ea typeface="Calibri"/>
                <a:cs typeface="+mn-lt"/>
              </a:rPr>
              <a:t>sua</a:t>
            </a:r>
            <a:r>
              <a:rPr lang="en-US">
                <a:ea typeface="Calibri"/>
                <a:cs typeface="+mn-lt"/>
              </a:rPr>
              <a:t> </a:t>
            </a:r>
            <a:r>
              <a:rPr lang="en-US" err="1">
                <a:ea typeface="Calibri"/>
                <a:cs typeface="+mn-lt"/>
              </a:rPr>
              <a:t>vez</a:t>
            </a:r>
            <a:r>
              <a:rPr lang="en-US">
                <a:ea typeface="Calibri"/>
                <a:cs typeface="+mn-lt"/>
              </a:rPr>
              <a:t> </a:t>
            </a:r>
            <a:r>
              <a:rPr lang="en-US" err="1">
                <a:ea typeface="Calibri"/>
                <a:cs typeface="+mn-lt"/>
              </a:rPr>
              <a:t>passariam</a:t>
            </a:r>
            <a:r>
              <a:rPr lang="en-US">
                <a:ea typeface="Calibri"/>
                <a:cs typeface="+mn-lt"/>
              </a:rPr>
              <a:t> para o KML </a:t>
            </a:r>
            <a:r>
              <a:rPr lang="en-US" err="1">
                <a:ea typeface="Calibri"/>
                <a:cs typeface="+mn-lt"/>
              </a:rPr>
              <a:t>especifico</a:t>
            </a:r>
            <a:r>
              <a:rPr lang="en-US">
                <a:ea typeface="Calibri"/>
                <a:cs typeface="+mn-lt"/>
              </a:rPr>
              <a:t> da App</a:t>
            </a:r>
          </a:p>
          <a:p>
            <a:r>
              <a:rPr lang="en-US">
                <a:ea typeface="Calibri"/>
                <a:cs typeface="+mn-lt"/>
              </a:rPr>
              <a:t>5. </a:t>
            </a:r>
            <a:r>
              <a:rPr lang="en-US" err="1">
                <a:ea typeface="Calibri"/>
                <a:cs typeface="+mn-lt"/>
              </a:rPr>
              <a:t>Após</a:t>
            </a:r>
            <a:r>
              <a:rPr lang="en-US">
                <a:ea typeface="Calibri"/>
                <a:cs typeface="+mn-lt"/>
              </a:rPr>
              <a:t> a </a:t>
            </a:r>
            <a:r>
              <a:rPr lang="en-US" err="1">
                <a:ea typeface="Calibri"/>
                <a:cs typeface="+mn-lt"/>
              </a:rPr>
              <a:t>passagem</a:t>
            </a:r>
            <a:r>
              <a:rPr lang="en-US">
                <a:ea typeface="Calibri"/>
                <a:cs typeface="+mn-lt"/>
              </a:rPr>
              <a:t> das </a:t>
            </a:r>
            <a:r>
              <a:rPr lang="en-US" err="1">
                <a:ea typeface="Calibri"/>
                <a:cs typeface="+mn-lt"/>
              </a:rPr>
              <a:t>chaves</a:t>
            </a:r>
            <a:r>
              <a:rPr lang="en-US">
                <a:ea typeface="Calibri"/>
                <a:cs typeface="+mn-lt"/>
              </a:rPr>
              <a:t> </a:t>
            </a:r>
            <a:r>
              <a:rPr lang="en-US" err="1">
                <a:ea typeface="Calibri"/>
                <a:cs typeface="+mn-lt"/>
              </a:rPr>
              <a:t>ter</a:t>
            </a:r>
            <a:r>
              <a:rPr lang="en-US">
                <a:ea typeface="Calibri"/>
                <a:cs typeface="+mn-lt"/>
              </a:rPr>
              <a:t> </a:t>
            </a:r>
            <a:r>
              <a:rPr lang="en-US" err="1">
                <a:ea typeface="Calibri"/>
                <a:cs typeface="+mn-lt"/>
              </a:rPr>
              <a:t>sido</a:t>
            </a:r>
            <a:r>
              <a:rPr lang="en-US">
                <a:ea typeface="Calibri"/>
                <a:cs typeface="+mn-lt"/>
              </a:rPr>
              <a:t> </a:t>
            </a:r>
            <a:r>
              <a:rPr lang="en-US" err="1">
                <a:ea typeface="Calibri"/>
                <a:cs typeface="+mn-lt"/>
              </a:rPr>
              <a:t>bem</a:t>
            </a:r>
            <a:r>
              <a:rPr lang="en-US">
                <a:ea typeface="Calibri"/>
                <a:cs typeface="+mn-lt"/>
              </a:rPr>
              <a:t> </a:t>
            </a:r>
            <a:r>
              <a:rPr lang="en-US" err="1">
                <a:ea typeface="Calibri"/>
                <a:cs typeface="+mn-lt"/>
              </a:rPr>
              <a:t>sucedida</a:t>
            </a:r>
            <a:r>
              <a:rPr lang="en-US">
                <a:ea typeface="Calibri"/>
                <a:cs typeface="+mn-lt"/>
              </a:rPr>
              <a:t> </a:t>
            </a:r>
            <a:r>
              <a:rPr lang="en-US" err="1">
                <a:ea typeface="Calibri"/>
                <a:cs typeface="+mn-lt"/>
              </a:rPr>
              <a:t>ocorreriam</a:t>
            </a:r>
            <a:r>
              <a:rPr lang="en-US">
                <a:ea typeface="Calibri"/>
                <a:cs typeface="+mn-lt"/>
              </a:rPr>
              <a:t> as </a:t>
            </a:r>
            <a:r>
              <a:rPr lang="en-US" err="1">
                <a:ea typeface="Calibri"/>
                <a:cs typeface="+mn-lt"/>
              </a:rPr>
              <a:t>trocas</a:t>
            </a:r>
            <a:r>
              <a:rPr lang="en-US">
                <a:ea typeface="Calibri"/>
                <a:cs typeface="+mn-lt"/>
              </a:rPr>
              <a:t> de </a:t>
            </a:r>
            <a:r>
              <a:rPr lang="en-US" err="1">
                <a:ea typeface="Calibri"/>
                <a:cs typeface="+mn-lt"/>
              </a:rPr>
              <a:t>informações</a:t>
            </a:r>
            <a:r>
              <a:rPr lang="en-US">
                <a:ea typeface="Calibri"/>
                <a:cs typeface="+mn-lt"/>
              </a:rPr>
              <a:t> </a:t>
            </a:r>
            <a:r>
              <a:rPr lang="en-US" err="1">
                <a:ea typeface="Calibri"/>
                <a:cs typeface="+mn-lt"/>
              </a:rPr>
              <a:t>genéticas</a:t>
            </a:r>
            <a:endParaRPr lang="en-US">
              <a:ea typeface="Calibri"/>
              <a:cs typeface="+mn-lt"/>
            </a:endParaRPr>
          </a:p>
          <a:p>
            <a:r>
              <a:rPr lang="en-US">
                <a:ea typeface="Calibri"/>
                <a:cs typeface="+mn-lt"/>
              </a:rPr>
              <a:t>entre as apps, </a:t>
            </a:r>
            <a:r>
              <a:rPr lang="en-US" err="1">
                <a:ea typeface="Calibri"/>
                <a:cs typeface="+mn-lt"/>
              </a:rPr>
              <a:t>onde</a:t>
            </a:r>
            <a:r>
              <a:rPr lang="en-US">
                <a:ea typeface="Calibri"/>
                <a:cs typeface="+mn-lt"/>
              </a:rPr>
              <a:t> as </a:t>
            </a:r>
            <a:r>
              <a:rPr lang="en-US" err="1">
                <a:ea typeface="Calibri"/>
                <a:cs typeface="+mn-lt"/>
              </a:rPr>
              <a:t>mesmas</a:t>
            </a:r>
            <a:r>
              <a:rPr lang="en-US">
                <a:ea typeface="Calibri"/>
                <a:cs typeface="+mn-lt"/>
              </a:rPr>
              <a:t> </a:t>
            </a:r>
            <a:r>
              <a:rPr lang="en-US" err="1">
                <a:ea typeface="Calibri"/>
                <a:cs typeface="+mn-lt"/>
              </a:rPr>
              <a:t>só</a:t>
            </a:r>
            <a:r>
              <a:rPr lang="en-US">
                <a:ea typeface="Calibri"/>
                <a:cs typeface="+mn-lt"/>
              </a:rPr>
              <a:t> </a:t>
            </a:r>
            <a:r>
              <a:rPr lang="en-US" err="1">
                <a:ea typeface="Calibri"/>
                <a:cs typeface="+mn-lt"/>
              </a:rPr>
              <a:t>poderiam</a:t>
            </a:r>
            <a:r>
              <a:rPr lang="en-US">
                <a:ea typeface="Calibri"/>
                <a:cs typeface="+mn-lt"/>
              </a:rPr>
              <a:t> ser </a:t>
            </a:r>
            <a:r>
              <a:rPr lang="en-US" err="1">
                <a:ea typeface="Calibri"/>
                <a:cs typeface="+mn-lt"/>
              </a:rPr>
              <a:t>usadas</a:t>
            </a:r>
            <a:r>
              <a:rPr lang="en-US">
                <a:ea typeface="Calibri"/>
                <a:cs typeface="+mn-lt"/>
              </a:rPr>
              <a:t> </a:t>
            </a:r>
            <a:r>
              <a:rPr lang="en-US" err="1">
                <a:ea typeface="Calibri"/>
                <a:cs typeface="+mn-lt"/>
              </a:rPr>
              <a:t>uma</a:t>
            </a:r>
            <a:r>
              <a:rPr lang="en-US">
                <a:ea typeface="Calibri"/>
                <a:cs typeface="+mn-lt"/>
              </a:rPr>
              <a:t> </a:t>
            </a:r>
            <a:r>
              <a:rPr lang="en-US" err="1">
                <a:ea typeface="Calibri"/>
                <a:cs typeface="+mn-lt"/>
              </a:rPr>
              <a:t>vez</a:t>
            </a:r>
            <a:r>
              <a:rPr lang="en-US">
                <a:ea typeface="Calibri"/>
                <a:cs typeface="+mn-lt"/>
              </a:rPr>
              <a:t>, para </a:t>
            </a:r>
            <a:r>
              <a:rPr lang="en-US" err="1">
                <a:ea typeface="Calibri"/>
                <a:cs typeface="+mn-lt"/>
              </a:rPr>
              <a:t>manter</a:t>
            </a:r>
            <a:r>
              <a:rPr lang="en-US">
                <a:ea typeface="Calibri"/>
                <a:cs typeface="+mn-lt"/>
              </a:rPr>
              <a:t> a </a:t>
            </a:r>
            <a:r>
              <a:rPr lang="en-US" err="1">
                <a:ea typeface="Calibri"/>
                <a:cs typeface="+mn-lt"/>
              </a:rPr>
              <a:t>privacidade</a:t>
            </a:r>
            <a:r>
              <a:rPr lang="en-US">
                <a:ea typeface="Calibri"/>
                <a:cs typeface="+mn-lt"/>
              </a:rPr>
              <a:t> das </a:t>
            </a:r>
            <a:r>
              <a:rPr lang="en-US" err="1">
                <a:ea typeface="Calibri"/>
                <a:cs typeface="+mn-lt"/>
              </a:rPr>
              <a:t>mesmas</a:t>
            </a:r>
          </a:p>
          <a:p>
            <a:endParaRPr lang="en-US">
              <a:ea typeface="Calibri"/>
              <a:cs typeface="+mn-lt"/>
            </a:endParaRPr>
          </a:p>
          <a:p>
            <a:r>
              <a:rPr lang="en-US">
                <a:ea typeface="Calibri"/>
                <a:cs typeface="Calibri"/>
              </a:rPr>
              <a:t>One Time Pad (</a:t>
            </a:r>
            <a:r>
              <a:rPr lang="en-US"/>
              <a:t>XOR entre a </a:t>
            </a:r>
            <a:r>
              <a:rPr lang="en-US" err="1"/>
              <a:t>chave</a:t>
            </a:r>
            <a:r>
              <a:rPr lang="en-US"/>
              <a:t> a ser </a:t>
            </a:r>
            <a:r>
              <a:rPr lang="en-US" err="1"/>
              <a:t>transportada</a:t>
            </a:r>
            <a:r>
              <a:rPr lang="en-US"/>
              <a:t> e a </a:t>
            </a:r>
            <a:r>
              <a:rPr lang="en-US" err="1"/>
              <a:t>chave</a:t>
            </a:r>
            <a:r>
              <a:rPr lang="en-US"/>
              <a:t> que ambos </a:t>
            </a:r>
            <a:r>
              <a:rPr lang="en-US" err="1"/>
              <a:t>os</a:t>
            </a:r>
            <a:r>
              <a:rPr lang="en-US"/>
              <a:t> KMSs </a:t>
            </a:r>
            <a:r>
              <a:rPr lang="en-US" err="1"/>
              <a:t>conhecem</a:t>
            </a:r>
            <a:r>
              <a:rPr lang="en-US"/>
              <a:t>)</a:t>
            </a:r>
            <a:endParaRPr lang="en-US">
              <a:ea typeface="Calibri"/>
              <a:cs typeface="Calibri"/>
            </a:endParaRPr>
          </a:p>
        </p:txBody>
      </p:sp>
      <p:sp>
        <p:nvSpPr>
          <p:cNvPr id="4" name="Slide Number Placeholder 3"/>
          <p:cNvSpPr>
            <a:spLocks noGrp="1"/>
          </p:cNvSpPr>
          <p:nvPr>
            <p:ph type="sldNum" sz="quarter" idx="5"/>
          </p:nvPr>
        </p:nvSpPr>
        <p:spPr/>
        <p:txBody>
          <a:bodyPr/>
          <a:lstStyle/>
          <a:p>
            <a:fld id="{8C22DA26-846E-4487-AC25-A9B34541F8C0}" type="slidenum">
              <a:rPr lang="en-US"/>
              <a:t>9</a:t>
            </a:fld>
            <a:endParaRPr lang="en-US"/>
          </a:p>
        </p:txBody>
      </p:sp>
    </p:spTree>
    <p:extLst>
      <p:ext uri="{BB962C8B-B14F-4D97-AF65-F5344CB8AC3E}">
        <p14:creationId xmlns:p14="http://schemas.microsoft.com/office/powerpoint/2010/main" val="550471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Aqui </a:t>
            </a:r>
            <a:r>
              <a:rPr lang="en-US" err="1">
                <a:cs typeface="Calibri"/>
              </a:rPr>
              <a:t>apresentamos</a:t>
            </a:r>
            <a:r>
              <a:rPr lang="en-US">
                <a:cs typeface="Calibri"/>
              </a:rPr>
              <a:t> a </a:t>
            </a:r>
            <a:r>
              <a:rPr lang="en-US" err="1">
                <a:cs typeface="Calibri"/>
              </a:rPr>
              <a:t>arquitetura</a:t>
            </a:r>
            <a:r>
              <a:rPr lang="en-US">
                <a:cs typeface="Calibri"/>
              </a:rPr>
              <a:t> de um </a:t>
            </a:r>
            <a:r>
              <a:rPr lang="en-US" err="1">
                <a:cs typeface="Calibri"/>
              </a:rPr>
              <a:t>kml</a:t>
            </a:r>
            <a:r>
              <a:rPr lang="en-US">
                <a:cs typeface="Calibri"/>
              </a:rPr>
              <a:t> </a:t>
            </a:r>
            <a:r>
              <a:rPr lang="en-US" err="1">
                <a:cs typeface="Calibri"/>
              </a:rPr>
              <a:t>muito</a:t>
            </a:r>
            <a:r>
              <a:rPr lang="en-US">
                <a:cs typeface="Calibri"/>
              </a:rPr>
              <a:t> simples que </a:t>
            </a:r>
            <a:r>
              <a:rPr lang="en-US" err="1">
                <a:cs typeface="Calibri"/>
              </a:rPr>
              <a:t>estva</a:t>
            </a:r>
            <a:r>
              <a:rPr lang="en-US">
                <a:cs typeface="Calibri"/>
              </a:rPr>
              <a:t> </a:t>
            </a:r>
            <a:r>
              <a:rPr lang="en-US" err="1">
                <a:cs typeface="Calibri"/>
              </a:rPr>
              <a:t>já</a:t>
            </a:r>
            <a:r>
              <a:rPr lang="en-US">
                <a:cs typeface="Calibri"/>
              </a:rPr>
              <a:t> </a:t>
            </a:r>
            <a:r>
              <a:rPr lang="en-US" err="1">
                <a:cs typeface="Calibri"/>
              </a:rPr>
              <a:t>implementado</a:t>
            </a:r>
            <a:r>
              <a:rPr lang="en-US">
                <a:cs typeface="Calibri"/>
              </a:rPr>
              <a:t>   </a:t>
            </a:r>
            <a:r>
              <a:rPr lang="en-US" err="1">
                <a:cs typeface="Calibri"/>
              </a:rPr>
              <a:t>utiliza</a:t>
            </a:r>
            <a:r>
              <a:rPr lang="en-US">
                <a:cs typeface="Calibri"/>
              </a:rPr>
              <a:t> </a:t>
            </a:r>
            <a:r>
              <a:rPr lang="en-US" err="1">
                <a:cs typeface="Calibri"/>
              </a:rPr>
              <a:t>os</a:t>
            </a:r>
            <a:r>
              <a:rPr lang="en-US">
                <a:cs typeface="Calibri"/>
              </a:rPr>
              <a:t> </a:t>
            </a:r>
            <a:r>
              <a:rPr lang="en-US" err="1">
                <a:cs typeface="Calibri"/>
              </a:rPr>
              <a:t>ips</a:t>
            </a:r>
            <a:r>
              <a:rPr lang="en-US">
                <a:cs typeface="Calibri"/>
              </a:rPr>
              <a:t> para </a:t>
            </a:r>
            <a:r>
              <a:rPr lang="en-US" err="1">
                <a:cs typeface="Calibri"/>
              </a:rPr>
              <a:t>comunicar</a:t>
            </a:r>
            <a:r>
              <a:rPr lang="en-US">
                <a:cs typeface="Calibri"/>
              </a:rPr>
              <a:t> entre aps e </a:t>
            </a:r>
            <a:r>
              <a:rPr lang="en-US" err="1">
                <a:cs typeface="Calibri"/>
              </a:rPr>
              <a:t>tem</a:t>
            </a:r>
            <a:r>
              <a:rPr lang="en-US">
                <a:cs typeface="Calibri"/>
              </a:rPr>
              <a:t> que </a:t>
            </a:r>
            <a:r>
              <a:rPr lang="en-US" err="1">
                <a:cs typeface="Calibri"/>
              </a:rPr>
              <a:t>estar</a:t>
            </a:r>
            <a:r>
              <a:rPr lang="en-US">
                <a:cs typeface="Calibri"/>
              </a:rPr>
              <a:t> </a:t>
            </a:r>
            <a:r>
              <a:rPr lang="en-US" err="1">
                <a:cs typeface="Calibri"/>
              </a:rPr>
              <a:t>na</a:t>
            </a:r>
            <a:r>
              <a:rPr lang="en-US">
                <a:cs typeface="Calibri"/>
              </a:rPr>
              <a:t> </a:t>
            </a:r>
            <a:r>
              <a:rPr lang="en-US" err="1">
                <a:cs typeface="Calibri"/>
              </a:rPr>
              <a:t>mesma</a:t>
            </a:r>
            <a:r>
              <a:rPr lang="en-US">
                <a:cs typeface="Calibri"/>
              </a:rPr>
              <a:t> rede ip .</a:t>
            </a:r>
            <a:endParaRPr lang="en-US">
              <a:ea typeface="Calibri"/>
              <a:cs typeface="Calibri"/>
            </a:endParaRPr>
          </a:p>
          <a:p>
            <a:r>
              <a:rPr lang="pt"/>
              <a:t>A solicitação OPEN_CONNECT é feita por um aplicativo para criar um fluxo de chaves com o
características especificadas no campo QoS. Um Key Stream Id (KSID) é retornado. Se o
A solicitação OPEN_CONNECT é feita com um valor no campo Key_stream_ID, ela conecta se a
um Key Stream existente em vez de criar um novo.</a:t>
            </a:r>
            <a:endParaRPr lang="en-US"/>
          </a:p>
          <a:p>
            <a:r>
              <a:rPr lang="pt"/>
              <a:t>GET_KEY é usada pelos aplicativos para recuperar chaves. Pode ser feito com ou
sem índice. Com um determinado índice, o KMS retornará a chave, se existir, com esse índice.
Caso contrário, ele retornará a chave mais antiga que foi criada pelo seu par e ainda não foi recuperada, se
não houver chaves a serem retornadas, uma nova será criada e retornada junto com seu índice.</a:t>
            </a:r>
          </a:p>
          <a:p>
            <a:r>
              <a:rPr lang="pt"/>
              <a:t>A solicitação CLOSE é usada para encerrar uma conexão do Key Stream. O par ainda pode
recuperar chaves já criadas e não expiradas.</a:t>
            </a:r>
          </a:p>
        </p:txBody>
      </p:sp>
      <p:sp>
        <p:nvSpPr>
          <p:cNvPr id="4" name="Slide Number Placeholder 3"/>
          <p:cNvSpPr>
            <a:spLocks noGrp="1"/>
          </p:cNvSpPr>
          <p:nvPr>
            <p:ph type="sldNum" sz="quarter" idx="5"/>
          </p:nvPr>
        </p:nvSpPr>
        <p:spPr/>
        <p:txBody>
          <a:bodyPr/>
          <a:lstStyle/>
          <a:p>
            <a:fld id="{8C22DA26-846E-4487-AC25-A9B34541F8C0}" type="slidenum">
              <a:rPr lang="en-US"/>
              <a:t>10</a:t>
            </a:fld>
            <a:endParaRPr lang="en-US"/>
          </a:p>
        </p:txBody>
      </p:sp>
    </p:spTree>
    <p:extLst>
      <p:ext uri="{BB962C8B-B14F-4D97-AF65-F5344CB8AC3E}">
        <p14:creationId xmlns:p14="http://schemas.microsoft.com/office/powerpoint/2010/main" val="6678752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cs typeface="Calibri"/>
              </a:rPr>
              <a:t>FUNCTIONAL</a:t>
            </a:r>
            <a:endParaRPr lang="en-US" b="1"/>
          </a:p>
          <a:p>
            <a:endParaRPr lang="en-US" u="sng"/>
          </a:p>
          <a:p>
            <a:r>
              <a:rPr lang="en-US" b="1" u="sng"/>
              <a:t>Request and retrieve</a:t>
            </a:r>
            <a:r>
              <a:rPr lang="en-US"/>
              <a:t> keys from a QKD: O KMS </a:t>
            </a:r>
            <a:r>
              <a:rPr lang="en-US" err="1"/>
              <a:t>tem</a:t>
            </a:r>
            <a:r>
              <a:rPr lang="en-US"/>
              <a:t> que </a:t>
            </a:r>
            <a:r>
              <a:rPr lang="en-US" err="1"/>
              <a:t>pedir</a:t>
            </a:r>
            <a:r>
              <a:rPr lang="en-US"/>
              <a:t> e </a:t>
            </a:r>
            <a:r>
              <a:rPr lang="en-US" err="1"/>
              <a:t>obter</a:t>
            </a:r>
            <a:r>
              <a:rPr lang="en-US"/>
              <a:t> </a:t>
            </a:r>
            <a:r>
              <a:rPr lang="en-US" err="1"/>
              <a:t>chaves</a:t>
            </a:r>
            <a:r>
              <a:rPr lang="en-US"/>
              <a:t> da </a:t>
            </a:r>
            <a:r>
              <a:rPr lang="en-US" err="1"/>
              <a:t>camada</a:t>
            </a:r>
            <a:r>
              <a:rPr lang="en-US"/>
              <a:t> </a:t>
            </a:r>
            <a:r>
              <a:rPr lang="en-US" err="1"/>
              <a:t>física</a:t>
            </a:r>
            <a:r>
              <a:rPr lang="en-US"/>
              <a:t>.</a:t>
            </a:r>
            <a:endParaRPr lang="en-US">
              <a:cs typeface="Calibri"/>
            </a:endParaRPr>
          </a:p>
          <a:p>
            <a:endParaRPr lang="en-US"/>
          </a:p>
          <a:p>
            <a:r>
              <a:rPr lang="en-US" b="1" u="sng"/>
              <a:t>Key Storage:</a:t>
            </a:r>
            <a:r>
              <a:rPr lang="en-US"/>
              <a:t>  O KMS </a:t>
            </a:r>
            <a:r>
              <a:rPr lang="en-US" err="1"/>
              <a:t>tem</a:t>
            </a:r>
            <a:r>
              <a:rPr lang="en-US"/>
              <a:t> de </a:t>
            </a:r>
            <a:r>
              <a:rPr lang="en-US" err="1"/>
              <a:t>armazenar</a:t>
            </a:r>
            <a:r>
              <a:rPr lang="en-US"/>
              <a:t> </a:t>
            </a:r>
            <a:r>
              <a:rPr lang="en-US" err="1"/>
              <a:t>todas</a:t>
            </a:r>
            <a:r>
              <a:rPr lang="en-US"/>
              <a:t> as </a:t>
            </a:r>
            <a:r>
              <a:rPr lang="en-US" err="1"/>
              <a:t>chaves</a:t>
            </a:r>
            <a:r>
              <a:rPr lang="en-US"/>
              <a:t> </a:t>
            </a:r>
            <a:r>
              <a:rPr lang="en-US" err="1"/>
              <a:t>criadas</a:t>
            </a:r>
            <a:r>
              <a:rPr lang="en-US"/>
              <a:t> </a:t>
            </a:r>
            <a:r>
              <a:rPr lang="en-US" err="1"/>
              <a:t>internamente</a:t>
            </a:r>
            <a:r>
              <a:rPr lang="en-US"/>
              <a:t> (</a:t>
            </a:r>
            <a:r>
              <a:rPr lang="en-US" err="1"/>
              <a:t>quando</a:t>
            </a:r>
            <a:r>
              <a:rPr lang="en-US"/>
              <a:t> necessário) e o material das </a:t>
            </a:r>
            <a:r>
              <a:rPr lang="en-US" err="1"/>
              <a:t>chaves</a:t>
            </a:r>
            <a:r>
              <a:rPr lang="en-US"/>
              <a:t> </a:t>
            </a:r>
            <a:r>
              <a:rPr lang="en-US" err="1"/>
              <a:t>recebidas</a:t>
            </a:r>
            <a:r>
              <a:rPr lang="en-US"/>
              <a:t> da </a:t>
            </a:r>
            <a:r>
              <a:rPr lang="en-US" err="1"/>
              <a:t>camada</a:t>
            </a:r>
            <a:r>
              <a:rPr lang="en-US"/>
              <a:t> </a:t>
            </a:r>
            <a:r>
              <a:rPr lang="en-US" err="1"/>
              <a:t>física</a:t>
            </a:r>
            <a:r>
              <a:rPr lang="en-US"/>
              <a:t> </a:t>
            </a:r>
            <a:r>
              <a:rPr lang="en-US" err="1"/>
              <a:t>numa</a:t>
            </a:r>
            <a:r>
              <a:rPr lang="en-US"/>
              <a:t> base de dados.</a:t>
            </a:r>
            <a:endParaRPr lang="en-US">
              <a:cs typeface="Calibri"/>
            </a:endParaRPr>
          </a:p>
          <a:p>
            <a:r>
              <a:rPr lang="en-US">
                <a:cs typeface="Calibri"/>
              </a:rPr>
              <a:t>As </a:t>
            </a:r>
            <a:r>
              <a:rPr lang="en-US" err="1">
                <a:cs typeface="Calibri"/>
              </a:rPr>
              <a:t>chaves</a:t>
            </a:r>
            <a:r>
              <a:rPr lang="en-US">
                <a:cs typeface="Calibri"/>
              </a:rPr>
              <a:t> </a:t>
            </a:r>
            <a:r>
              <a:rPr lang="en-US" err="1">
                <a:cs typeface="Calibri"/>
              </a:rPr>
              <a:t>criadas</a:t>
            </a:r>
            <a:r>
              <a:rPr lang="en-US">
                <a:cs typeface="Calibri"/>
              </a:rPr>
              <a:t> </a:t>
            </a:r>
            <a:r>
              <a:rPr lang="en-US" err="1">
                <a:cs typeface="Calibri"/>
              </a:rPr>
              <a:t>internamente</a:t>
            </a:r>
            <a:r>
              <a:rPr lang="en-US">
                <a:cs typeface="Calibri"/>
              </a:rPr>
              <a:t> </a:t>
            </a:r>
            <a:r>
              <a:rPr lang="en-US" err="1">
                <a:cs typeface="Calibri"/>
              </a:rPr>
              <a:t>dependem</a:t>
            </a:r>
            <a:r>
              <a:rPr lang="en-US">
                <a:cs typeface="Calibri"/>
              </a:rPr>
              <a:t> do material </a:t>
            </a:r>
            <a:r>
              <a:rPr lang="en-US" err="1">
                <a:cs typeface="Calibri"/>
              </a:rPr>
              <a:t>recebido</a:t>
            </a:r>
            <a:r>
              <a:rPr lang="en-US">
                <a:cs typeface="Calibri"/>
              </a:rPr>
              <a:t> da </a:t>
            </a:r>
            <a:r>
              <a:rPr lang="en-US" err="1">
                <a:cs typeface="Calibri"/>
              </a:rPr>
              <a:t>camada</a:t>
            </a:r>
            <a:r>
              <a:rPr lang="en-US">
                <a:cs typeface="Calibri"/>
              </a:rPr>
              <a:t> </a:t>
            </a:r>
            <a:r>
              <a:rPr lang="en-US" err="1">
                <a:cs typeface="Calibri"/>
              </a:rPr>
              <a:t>física</a:t>
            </a:r>
            <a:r>
              <a:rPr lang="en-US">
                <a:cs typeface="Calibri"/>
              </a:rPr>
              <a:t> e </a:t>
            </a:r>
            <a:r>
              <a:rPr lang="en-US" err="1">
                <a:cs typeface="Calibri"/>
              </a:rPr>
              <a:t>dependem</a:t>
            </a:r>
            <a:r>
              <a:rPr lang="en-US">
                <a:cs typeface="Calibri"/>
              </a:rPr>
              <a:t> do </a:t>
            </a:r>
            <a:r>
              <a:rPr lang="en-US" err="1">
                <a:cs typeface="Calibri"/>
              </a:rPr>
              <a:t>pedido</a:t>
            </a:r>
            <a:r>
              <a:rPr lang="en-US">
                <a:cs typeface="Calibri"/>
              </a:rPr>
              <a:t> que a </a:t>
            </a:r>
            <a:r>
              <a:rPr lang="en-US" err="1">
                <a:cs typeface="Calibri"/>
              </a:rPr>
              <a:t>aplicação</a:t>
            </a:r>
            <a:r>
              <a:rPr lang="en-US">
                <a:cs typeface="Calibri"/>
              </a:rPr>
              <a:t> </a:t>
            </a:r>
            <a:r>
              <a:rPr lang="en-US" err="1">
                <a:cs typeface="Calibri"/>
              </a:rPr>
              <a:t>faça</a:t>
            </a:r>
            <a:r>
              <a:rPr lang="en-US">
                <a:cs typeface="Calibri"/>
              </a:rPr>
              <a:t> e do </a:t>
            </a:r>
            <a:r>
              <a:rPr lang="en-US" err="1">
                <a:cs typeface="Calibri"/>
              </a:rPr>
              <a:t>tipo</a:t>
            </a:r>
            <a:r>
              <a:rPr lang="en-US">
                <a:cs typeface="Calibri"/>
              </a:rPr>
              <a:t> de </a:t>
            </a:r>
            <a:r>
              <a:rPr lang="en-US" err="1">
                <a:cs typeface="Calibri"/>
              </a:rPr>
              <a:t>chaves</a:t>
            </a:r>
            <a:r>
              <a:rPr lang="en-US">
                <a:cs typeface="Calibri"/>
              </a:rPr>
              <a:t> que </a:t>
            </a:r>
            <a:r>
              <a:rPr lang="en-US" err="1">
                <a:cs typeface="Calibri"/>
              </a:rPr>
              <a:t>esta</a:t>
            </a:r>
            <a:r>
              <a:rPr lang="en-US">
                <a:cs typeface="Calibri"/>
              </a:rPr>
              <a:t> </a:t>
            </a:r>
            <a:r>
              <a:rPr lang="en-US" err="1">
                <a:cs typeface="Calibri"/>
              </a:rPr>
              <a:t>necessita</a:t>
            </a:r>
            <a:r>
              <a:rPr lang="en-US">
                <a:cs typeface="Calibri"/>
              </a:rPr>
              <a:t>.</a:t>
            </a:r>
          </a:p>
          <a:p>
            <a:endParaRPr lang="en-US">
              <a:cs typeface="Calibri"/>
            </a:endParaRPr>
          </a:p>
          <a:p>
            <a:r>
              <a:rPr lang="en-US"/>
              <a:t>All keys are stored in a Database (DB) that’s accessed by the key manager in order to</a:t>
            </a:r>
            <a:endParaRPr lang="en-US">
              <a:cs typeface="Calibri" panose="020F0502020204030204"/>
            </a:endParaRPr>
          </a:p>
          <a:p>
            <a:r>
              <a:rPr lang="en-US"/>
              <a:t>create and retrieve keys.</a:t>
            </a:r>
            <a:endParaRPr lang="en-US">
              <a:ea typeface="Calibri"/>
              <a:cs typeface="Calibri"/>
            </a:endParaRPr>
          </a:p>
          <a:p>
            <a:r>
              <a:rPr lang="en-US"/>
              <a:t>The </a:t>
            </a:r>
            <a:r>
              <a:rPr lang="en-US" err="1"/>
              <a:t>Raw_key_store</a:t>
            </a:r>
            <a:r>
              <a:rPr lang="en-US"/>
              <a:t> has key material as received from the physical layer. </a:t>
            </a:r>
            <a:endParaRPr lang="en-US">
              <a:ea typeface="Calibri"/>
              <a:cs typeface="Calibri"/>
            </a:endParaRPr>
          </a:p>
          <a:p>
            <a:r>
              <a:rPr lang="en-US"/>
              <a:t>This key material is not considered internally to be a already created key, instead will be used in the future to</a:t>
            </a:r>
            <a:endParaRPr lang="en-US">
              <a:cs typeface="Calibri"/>
            </a:endParaRPr>
          </a:p>
          <a:p>
            <a:r>
              <a:rPr lang="en-US"/>
              <a:t>create keys when requested by the applications. (when the KML receives material for oblivious keys, and then has to adapt it to the type of key the apps are requesting)</a:t>
            </a:r>
            <a:endParaRPr lang="en-US">
              <a:cs typeface="Calibri" panose="020F0502020204030204"/>
            </a:endParaRPr>
          </a:p>
          <a:p>
            <a:r>
              <a:rPr lang="en-US" err="1">
                <a:ea typeface="Calibri"/>
                <a:cs typeface="+mn-lt"/>
              </a:rPr>
              <a:t>Todas</a:t>
            </a:r>
            <a:r>
              <a:rPr lang="en-US">
                <a:ea typeface="Calibri"/>
                <a:cs typeface="+mn-lt"/>
              </a:rPr>
              <a:t> as </a:t>
            </a:r>
            <a:r>
              <a:rPr lang="en-US" err="1">
                <a:ea typeface="Calibri"/>
                <a:cs typeface="+mn-lt"/>
              </a:rPr>
              <a:t>chaves</a:t>
            </a:r>
            <a:r>
              <a:rPr lang="en-US">
                <a:ea typeface="Calibri"/>
                <a:cs typeface="+mn-lt"/>
              </a:rPr>
              <a:t> </a:t>
            </a:r>
            <a:r>
              <a:rPr lang="en-US" err="1">
                <a:ea typeface="Calibri"/>
                <a:cs typeface="+mn-lt"/>
              </a:rPr>
              <a:t>são</a:t>
            </a:r>
            <a:r>
              <a:rPr lang="en-US">
                <a:ea typeface="Calibri"/>
                <a:cs typeface="+mn-lt"/>
              </a:rPr>
              <a:t> </a:t>
            </a:r>
            <a:r>
              <a:rPr lang="en-US" err="1">
                <a:ea typeface="Calibri"/>
                <a:cs typeface="+mn-lt"/>
              </a:rPr>
              <a:t>armazenadas</a:t>
            </a:r>
            <a:r>
              <a:rPr lang="en-US">
                <a:ea typeface="Calibri"/>
                <a:cs typeface="+mn-lt"/>
              </a:rPr>
              <a:t> </a:t>
            </a:r>
            <a:r>
              <a:rPr lang="en-US" err="1">
                <a:ea typeface="Calibri"/>
                <a:cs typeface="+mn-lt"/>
              </a:rPr>
              <a:t>na</a:t>
            </a:r>
            <a:r>
              <a:rPr lang="en-US">
                <a:ea typeface="Calibri"/>
                <a:cs typeface="+mn-lt"/>
              </a:rPr>
              <a:t> Base de Dados </a:t>
            </a:r>
            <a:r>
              <a:rPr lang="en-US" err="1">
                <a:ea typeface="Calibri"/>
                <a:cs typeface="+mn-lt"/>
              </a:rPr>
              <a:t>acedida</a:t>
            </a:r>
            <a:r>
              <a:rPr lang="en-US">
                <a:ea typeface="Calibri"/>
                <a:cs typeface="+mn-lt"/>
              </a:rPr>
              <a:t> </a:t>
            </a:r>
            <a:r>
              <a:rPr lang="en-US" err="1">
                <a:ea typeface="Calibri"/>
                <a:cs typeface="+mn-lt"/>
              </a:rPr>
              <a:t>pelo</a:t>
            </a:r>
            <a:r>
              <a:rPr lang="en-US">
                <a:ea typeface="Calibri"/>
                <a:cs typeface="+mn-lt"/>
              </a:rPr>
              <a:t> Key Manager de </a:t>
            </a:r>
            <a:r>
              <a:rPr lang="en-US" err="1">
                <a:ea typeface="Calibri"/>
                <a:cs typeface="+mn-lt"/>
              </a:rPr>
              <a:t>maneira</a:t>
            </a:r>
            <a:r>
              <a:rPr lang="en-US">
                <a:ea typeface="Calibri"/>
                <a:cs typeface="+mn-lt"/>
              </a:rPr>
              <a:t> a </a:t>
            </a:r>
            <a:r>
              <a:rPr lang="en-US" err="1">
                <a:ea typeface="Calibri"/>
                <a:cs typeface="+mn-lt"/>
              </a:rPr>
              <a:t>criar</a:t>
            </a:r>
            <a:r>
              <a:rPr lang="en-US">
                <a:ea typeface="Calibri"/>
                <a:cs typeface="+mn-lt"/>
              </a:rPr>
              <a:t> e a </a:t>
            </a:r>
            <a:r>
              <a:rPr lang="en-US" err="1">
                <a:ea typeface="Calibri"/>
                <a:cs typeface="+mn-lt"/>
              </a:rPr>
              <a:t>receber</a:t>
            </a:r>
            <a:r>
              <a:rPr lang="en-US">
                <a:ea typeface="Calibri"/>
                <a:cs typeface="+mn-lt"/>
              </a:rPr>
              <a:t> </a:t>
            </a:r>
            <a:r>
              <a:rPr lang="en-US" err="1">
                <a:ea typeface="Calibri"/>
                <a:cs typeface="+mn-lt"/>
              </a:rPr>
              <a:t>chaves</a:t>
            </a:r>
            <a:r>
              <a:rPr lang="en-US">
                <a:ea typeface="Calibri"/>
                <a:cs typeface="+mn-lt"/>
              </a:rPr>
              <a:t>.</a:t>
            </a:r>
            <a:br>
              <a:rPr lang="en-US">
                <a:ea typeface="Calibri"/>
                <a:cs typeface="+mn-lt"/>
              </a:rPr>
            </a:br>
            <a:r>
              <a:rPr lang="en-US">
                <a:ea typeface="Calibri"/>
                <a:cs typeface="+mn-lt"/>
              </a:rPr>
              <a:t>O </a:t>
            </a:r>
            <a:r>
              <a:rPr lang="en-US" err="1">
                <a:ea typeface="Calibri"/>
                <a:cs typeface="+mn-lt"/>
              </a:rPr>
              <a:t>Raw_key_store</a:t>
            </a:r>
            <a:r>
              <a:rPr lang="en-US">
                <a:ea typeface="Calibri"/>
                <a:cs typeface="+mn-lt"/>
              </a:rPr>
              <a:t> </a:t>
            </a:r>
            <a:r>
              <a:rPr lang="en-US" err="1">
                <a:ea typeface="Calibri"/>
                <a:cs typeface="+mn-lt"/>
              </a:rPr>
              <a:t>tem</a:t>
            </a:r>
            <a:r>
              <a:rPr lang="en-US">
                <a:ea typeface="Calibri"/>
                <a:cs typeface="+mn-lt"/>
              </a:rPr>
              <a:t> material </a:t>
            </a:r>
            <a:r>
              <a:rPr lang="en-US" err="1">
                <a:ea typeface="Calibri"/>
                <a:cs typeface="+mn-lt"/>
              </a:rPr>
              <a:t>chave</a:t>
            </a:r>
            <a:r>
              <a:rPr lang="en-US">
                <a:ea typeface="Calibri"/>
                <a:cs typeface="+mn-lt"/>
              </a:rPr>
              <a:t> </a:t>
            </a:r>
            <a:r>
              <a:rPr lang="en-US" err="1">
                <a:ea typeface="Calibri"/>
                <a:cs typeface="+mn-lt"/>
              </a:rPr>
              <a:t>como</a:t>
            </a:r>
            <a:r>
              <a:rPr lang="en-US">
                <a:ea typeface="Calibri"/>
                <a:cs typeface="+mn-lt"/>
              </a:rPr>
              <a:t> o </a:t>
            </a:r>
            <a:r>
              <a:rPr lang="en-US" err="1">
                <a:ea typeface="Calibri"/>
                <a:cs typeface="+mn-lt"/>
              </a:rPr>
              <a:t>recebido</a:t>
            </a:r>
            <a:r>
              <a:rPr lang="en-US">
                <a:ea typeface="Calibri"/>
                <a:cs typeface="+mn-lt"/>
              </a:rPr>
              <a:t> da </a:t>
            </a:r>
            <a:r>
              <a:rPr lang="en-US" err="1">
                <a:ea typeface="Calibri"/>
                <a:cs typeface="+mn-lt"/>
              </a:rPr>
              <a:t>camada</a:t>
            </a:r>
            <a:r>
              <a:rPr lang="en-US">
                <a:ea typeface="Calibri"/>
                <a:cs typeface="+mn-lt"/>
              </a:rPr>
              <a:t> </a:t>
            </a:r>
            <a:r>
              <a:rPr lang="en-US" err="1">
                <a:ea typeface="Calibri"/>
                <a:cs typeface="+mn-lt"/>
              </a:rPr>
              <a:t>fisica</a:t>
            </a:r>
            <a:endParaRPr lang="en-US">
              <a:ea typeface="Calibri"/>
              <a:cs typeface="+mn-lt"/>
            </a:endParaRPr>
          </a:p>
          <a:p>
            <a:r>
              <a:rPr lang="en-US">
                <a:ea typeface="Calibri"/>
                <a:cs typeface="+mn-lt"/>
              </a:rPr>
              <a:t>Este material </a:t>
            </a:r>
            <a:r>
              <a:rPr lang="en-US" err="1">
                <a:ea typeface="Calibri"/>
                <a:cs typeface="+mn-lt"/>
              </a:rPr>
              <a:t>chave</a:t>
            </a:r>
            <a:r>
              <a:rPr lang="en-US">
                <a:ea typeface="Calibri"/>
                <a:cs typeface="+mn-lt"/>
              </a:rPr>
              <a:t> </a:t>
            </a:r>
            <a:r>
              <a:rPr lang="en-US" err="1">
                <a:ea typeface="Calibri"/>
                <a:cs typeface="+mn-lt"/>
              </a:rPr>
              <a:t>não</a:t>
            </a:r>
            <a:r>
              <a:rPr lang="en-US">
                <a:ea typeface="Calibri"/>
                <a:cs typeface="+mn-lt"/>
              </a:rPr>
              <a:t> é </a:t>
            </a:r>
            <a:r>
              <a:rPr lang="en-US" err="1">
                <a:ea typeface="Calibri"/>
                <a:cs typeface="+mn-lt"/>
              </a:rPr>
              <a:t>considerado</a:t>
            </a:r>
            <a:r>
              <a:rPr lang="en-US">
                <a:ea typeface="Calibri"/>
                <a:cs typeface="+mn-lt"/>
              </a:rPr>
              <a:t> </a:t>
            </a:r>
            <a:r>
              <a:rPr lang="en-US" err="1">
                <a:ea typeface="Calibri"/>
                <a:cs typeface="Calibri"/>
              </a:rPr>
              <a:t>internamente</a:t>
            </a:r>
            <a:r>
              <a:rPr lang="en-US">
                <a:ea typeface="Calibri"/>
                <a:cs typeface="Calibri"/>
              </a:rPr>
              <a:t> </a:t>
            </a:r>
            <a:r>
              <a:rPr lang="en-US" err="1">
                <a:ea typeface="Calibri"/>
                <a:cs typeface="Calibri"/>
              </a:rPr>
              <a:t>como</a:t>
            </a:r>
            <a:r>
              <a:rPr lang="en-US">
                <a:ea typeface="Calibri"/>
                <a:cs typeface="Calibri"/>
              </a:rPr>
              <a:t> </a:t>
            </a:r>
            <a:r>
              <a:rPr lang="en-US" err="1">
                <a:ea typeface="Calibri"/>
                <a:cs typeface="Calibri"/>
              </a:rPr>
              <a:t>uma</a:t>
            </a:r>
            <a:r>
              <a:rPr lang="en-US">
                <a:ea typeface="Calibri"/>
                <a:cs typeface="Calibri"/>
              </a:rPr>
              <a:t> </a:t>
            </a:r>
            <a:r>
              <a:rPr lang="en-US" err="1">
                <a:ea typeface="Calibri"/>
                <a:cs typeface="Calibri"/>
              </a:rPr>
              <a:t>chave</a:t>
            </a:r>
            <a:r>
              <a:rPr lang="en-US">
                <a:ea typeface="Calibri"/>
                <a:cs typeface="Calibri"/>
              </a:rPr>
              <a:t> </a:t>
            </a:r>
            <a:r>
              <a:rPr lang="en-US" err="1">
                <a:ea typeface="Calibri"/>
                <a:cs typeface="Calibri"/>
              </a:rPr>
              <a:t>já</a:t>
            </a:r>
            <a:r>
              <a:rPr lang="en-US">
                <a:ea typeface="Calibri"/>
                <a:cs typeface="Calibri"/>
              </a:rPr>
              <a:t> </a:t>
            </a:r>
            <a:r>
              <a:rPr lang="en-US" err="1">
                <a:ea typeface="Calibri"/>
                <a:cs typeface="Calibri"/>
              </a:rPr>
              <a:t>criada</a:t>
            </a:r>
            <a:r>
              <a:rPr lang="en-US">
                <a:ea typeface="Calibri"/>
                <a:cs typeface="Calibri"/>
              </a:rPr>
              <a:t>. </a:t>
            </a:r>
          </a:p>
          <a:p>
            <a:r>
              <a:rPr lang="en-US">
                <a:ea typeface="Calibri"/>
                <a:cs typeface="Calibri"/>
              </a:rPr>
              <a:t>Em </a:t>
            </a:r>
            <a:r>
              <a:rPr lang="en-US" err="1">
                <a:ea typeface="Calibri"/>
                <a:cs typeface="Calibri"/>
              </a:rPr>
              <a:t>vez</a:t>
            </a:r>
            <a:r>
              <a:rPr lang="en-US">
                <a:ea typeface="Calibri"/>
                <a:cs typeface="Calibri"/>
              </a:rPr>
              <a:t> </a:t>
            </a:r>
            <a:r>
              <a:rPr lang="en-US" err="1">
                <a:ea typeface="Calibri"/>
                <a:cs typeface="Calibri"/>
              </a:rPr>
              <a:t>disso</a:t>
            </a:r>
            <a:r>
              <a:rPr lang="en-US">
                <a:ea typeface="Calibri"/>
                <a:cs typeface="Calibri"/>
              </a:rPr>
              <a:t> </a:t>
            </a:r>
            <a:r>
              <a:rPr lang="en-US" err="1">
                <a:ea typeface="Calibri"/>
                <a:cs typeface="Calibri"/>
              </a:rPr>
              <a:t>será</a:t>
            </a:r>
            <a:r>
              <a:rPr lang="en-US">
                <a:ea typeface="Calibri"/>
                <a:cs typeface="Calibri"/>
              </a:rPr>
              <a:t> </a:t>
            </a:r>
            <a:r>
              <a:rPr lang="en-US" err="1">
                <a:ea typeface="Calibri"/>
                <a:cs typeface="Calibri"/>
              </a:rPr>
              <a:t>usada</a:t>
            </a:r>
            <a:r>
              <a:rPr lang="en-US">
                <a:ea typeface="Calibri"/>
                <a:cs typeface="Calibri"/>
              </a:rPr>
              <a:t> no </a:t>
            </a:r>
            <a:r>
              <a:rPr lang="en-US" err="1">
                <a:ea typeface="Calibri"/>
                <a:cs typeface="Calibri"/>
              </a:rPr>
              <a:t>futuro</a:t>
            </a:r>
            <a:r>
              <a:rPr lang="en-US">
                <a:ea typeface="Calibri"/>
                <a:cs typeface="Calibri"/>
              </a:rPr>
              <a:t> para </a:t>
            </a:r>
            <a:r>
              <a:rPr lang="en-US" err="1">
                <a:ea typeface="Calibri"/>
                <a:cs typeface="Calibri"/>
              </a:rPr>
              <a:t>criar</a:t>
            </a:r>
            <a:r>
              <a:rPr lang="en-US">
                <a:ea typeface="Calibri"/>
                <a:cs typeface="Calibri"/>
              </a:rPr>
              <a:t> </a:t>
            </a:r>
            <a:r>
              <a:rPr lang="en-US" err="1">
                <a:ea typeface="Calibri"/>
                <a:cs typeface="Calibri"/>
              </a:rPr>
              <a:t>chaves</a:t>
            </a:r>
            <a:r>
              <a:rPr lang="en-US">
                <a:ea typeface="Calibri"/>
                <a:cs typeface="Calibri"/>
              </a:rPr>
              <a:t> </a:t>
            </a:r>
            <a:r>
              <a:rPr lang="en-US" err="1">
                <a:ea typeface="Calibri"/>
                <a:cs typeface="Calibri"/>
              </a:rPr>
              <a:t>quando</a:t>
            </a:r>
            <a:r>
              <a:rPr lang="en-US">
                <a:ea typeface="Calibri"/>
                <a:cs typeface="Calibri"/>
              </a:rPr>
              <a:t> </a:t>
            </a:r>
            <a:r>
              <a:rPr lang="en-US" err="1">
                <a:ea typeface="Calibri"/>
                <a:cs typeface="Calibri"/>
              </a:rPr>
              <a:t>pedida</a:t>
            </a:r>
            <a:r>
              <a:rPr lang="en-US">
                <a:ea typeface="Calibri"/>
                <a:cs typeface="Calibri"/>
              </a:rPr>
              <a:t> </a:t>
            </a:r>
            <a:r>
              <a:rPr lang="en-US" err="1">
                <a:ea typeface="Calibri"/>
                <a:cs typeface="Calibri"/>
              </a:rPr>
              <a:t>pelas</a:t>
            </a:r>
            <a:r>
              <a:rPr lang="en-US">
                <a:ea typeface="Calibri"/>
                <a:cs typeface="Calibri"/>
              </a:rPr>
              <a:t> </a:t>
            </a:r>
            <a:r>
              <a:rPr lang="en-US" err="1">
                <a:ea typeface="Calibri"/>
                <a:cs typeface="Calibri"/>
              </a:rPr>
              <a:t>aplicações</a:t>
            </a:r>
            <a:r>
              <a:rPr lang="en-US">
                <a:ea typeface="Calibri"/>
                <a:cs typeface="Calibri"/>
              </a:rPr>
              <a:t>.</a:t>
            </a:r>
          </a:p>
          <a:p>
            <a:r>
              <a:rPr lang="en-US">
                <a:ea typeface="Calibri"/>
                <a:cs typeface="Calibri"/>
              </a:rPr>
              <a:t>(Quando o KML </a:t>
            </a:r>
            <a:r>
              <a:rPr lang="en-US" err="1">
                <a:ea typeface="Calibri"/>
                <a:cs typeface="Calibri"/>
              </a:rPr>
              <a:t>recebe</a:t>
            </a:r>
            <a:r>
              <a:rPr lang="en-US">
                <a:ea typeface="Calibri"/>
                <a:cs typeface="Calibri"/>
              </a:rPr>
              <a:t> material para as </a:t>
            </a:r>
            <a:r>
              <a:rPr lang="en-US" err="1">
                <a:ea typeface="Calibri"/>
                <a:cs typeface="Calibri"/>
              </a:rPr>
              <a:t>chaves</a:t>
            </a:r>
            <a:r>
              <a:rPr lang="en-US">
                <a:ea typeface="Calibri"/>
                <a:cs typeface="Calibri"/>
              </a:rPr>
              <a:t> </a:t>
            </a:r>
            <a:r>
              <a:rPr lang="en-US" err="1">
                <a:ea typeface="Calibri"/>
                <a:cs typeface="Calibri"/>
              </a:rPr>
              <a:t>oblivias</a:t>
            </a:r>
            <a:r>
              <a:rPr lang="en-US">
                <a:ea typeface="Calibri"/>
                <a:cs typeface="Calibri"/>
              </a:rPr>
              <a:t> e </a:t>
            </a:r>
            <a:r>
              <a:rPr lang="en-US" err="1">
                <a:ea typeface="Calibri"/>
                <a:cs typeface="Calibri"/>
              </a:rPr>
              <a:t>tem</a:t>
            </a:r>
            <a:r>
              <a:rPr lang="en-US">
                <a:ea typeface="Calibri"/>
                <a:cs typeface="Calibri"/>
              </a:rPr>
              <a:t> de o </a:t>
            </a:r>
            <a:r>
              <a:rPr lang="en-US" err="1">
                <a:ea typeface="Calibri"/>
                <a:cs typeface="Calibri"/>
              </a:rPr>
              <a:t>adaptar</a:t>
            </a:r>
            <a:r>
              <a:rPr lang="en-US">
                <a:ea typeface="Calibri"/>
                <a:cs typeface="Calibri"/>
              </a:rPr>
              <a:t> para o </a:t>
            </a:r>
            <a:r>
              <a:rPr lang="en-US" err="1">
                <a:ea typeface="Calibri"/>
                <a:cs typeface="Calibri"/>
              </a:rPr>
              <a:t>tipo</a:t>
            </a:r>
            <a:r>
              <a:rPr lang="en-US">
                <a:ea typeface="Calibri"/>
                <a:cs typeface="Calibri"/>
              </a:rPr>
              <a:t> de </a:t>
            </a:r>
            <a:r>
              <a:rPr lang="en-US" err="1">
                <a:ea typeface="Calibri"/>
                <a:cs typeface="Calibri"/>
              </a:rPr>
              <a:t>chaves</a:t>
            </a:r>
            <a:r>
              <a:rPr lang="en-US">
                <a:ea typeface="Calibri"/>
                <a:cs typeface="Calibri"/>
              </a:rPr>
              <a:t> que as apps </a:t>
            </a:r>
            <a:r>
              <a:rPr lang="en-US" err="1">
                <a:ea typeface="Calibri"/>
                <a:cs typeface="Calibri"/>
              </a:rPr>
              <a:t>estão</a:t>
            </a:r>
            <a:r>
              <a:rPr lang="en-US">
                <a:ea typeface="Calibri"/>
                <a:cs typeface="Calibri"/>
              </a:rPr>
              <a:t> a </a:t>
            </a:r>
            <a:r>
              <a:rPr lang="en-US" err="1">
                <a:ea typeface="Calibri"/>
                <a:cs typeface="Calibri"/>
              </a:rPr>
              <a:t>pedir</a:t>
            </a:r>
            <a:r>
              <a:rPr lang="en-US">
                <a:ea typeface="Calibri"/>
                <a:cs typeface="Calibri"/>
              </a:rPr>
              <a:t>)</a:t>
            </a:r>
          </a:p>
          <a:p>
            <a:endParaRPr lang="en-US"/>
          </a:p>
          <a:p>
            <a:endParaRPr lang="en-US">
              <a:ea typeface="Calibri" panose="020F0502020204030204"/>
              <a:cs typeface="Calibri" panose="020F0502020204030204"/>
            </a:endParaRPr>
          </a:p>
          <a:p>
            <a:endParaRPr lang="en-US"/>
          </a:p>
          <a:p>
            <a:r>
              <a:rPr lang="en-US" b="1" u="sng"/>
              <a:t>Key Synchronization</a:t>
            </a:r>
            <a:r>
              <a:rPr lang="en-US" b="1"/>
              <a:t>:</a:t>
            </a:r>
            <a:r>
              <a:rPr lang="en-US"/>
              <a:t> As </a:t>
            </a:r>
            <a:r>
              <a:rPr lang="en-US" err="1"/>
              <a:t>chaves</a:t>
            </a:r>
            <a:r>
              <a:rPr lang="en-US"/>
              <a:t> </a:t>
            </a:r>
            <a:r>
              <a:rPr lang="en-US" err="1"/>
              <a:t>armazenadas</a:t>
            </a:r>
            <a:r>
              <a:rPr lang="en-US"/>
              <a:t> </a:t>
            </a:r>
            <a:r>
              <a:rPr lang="en-US" err="1"/>
              <a:t>pelos</a:t>
            </a:r>
            <a:r>
              <a:rPr lang="en-US"/>
              <a:t> pares de KMS's </a:t>
            </a:r>
            <a:r>
              <a:rPr lang="en-US" err="1"/>
              <a:t>têm</a:t>
            </a:r>
            <a:r>
              <a:rPr lang="en-US"/>
              <a:t> que </a:t>
            </a:r>
            <a:r>
              <a:rPr lang="en-US" err="1"/>
              <a:t>coincidir</a:t>
            </a:r>
            <a:r>
              <a:rPr lang="en-US"/>
              <a:t>, </a:t>
            </a:r>
            <a:r>
              <a:rPr lang="en-US" err="1"/>
              <a:t>não</a:t>
            </a:r>
            <a:r>
              <a:rPr lang="en-US"/>
              <a:t> </a:t>
            </a:r>
            <a:r>
              <a:rPr lang="en-US" err="1"/>
              <a:t>necessariamente</a:t>
            </a:r>
            <a:r>
              <a:rPr lang="en-US"/>
              <a:t> </a:t>
            </a:r>
            <a:r>
              <a:rPr lang="en-US" err="1"/>
              <a:t>serem</a:t>
            </a:r>
            <a:r>
              <a:rPr lang="en-US"/>
              <a:t> </a:t>
            </a:r>
            <a:r>
              <a:rPr lang="en-US" err="1"/>
              <a:t>idênticas</a:t>
            </a:r>
            <a:r>
              <a:rPr lang="en-US"/>
              <a:t>, de modo a que as </a:t>
            </a:r>
            <a:r>
              <a:rPr lang="en-US" err="1"/>
              <a:t>forneçam</a:t>
            </a:r>
            <a:endParaRPr lang="en-US" err="1">
              <a:cs typeface="Calibri"/>
            </a:endParaRPr>
          </a:p>
          <a:p>
            <a:r>
              <a:rPr lang="en-US" err="1"/>
              <a:t>corretamente</a:t>
            </a:r>
            <a:r>
              <a:rPr lang="en-US"/>
              <a:t> </a:t>
            </a:r>
            <a:r>
              <a:rPr lang="en-US" err="1"/>
              <a:t>às</a:t>
            </a:r>
            <a:r>
              <a:rPr lang="en-US"/>
              <a:t> </a:t>
            </a:r>
            <a:r>
              <a:rPr lang="en-US" err="1"/>
              <a:t>aplicações</a:t>
            </a:r>
            <a:r>
              <a:rPr lang="en-US"/>
              <a:t>.  A </a:t>
            </a:r>
            <a:r>
              <a:rPr lang="en-US" err="1"/>
              <a:t>chave</a:t>
            </a:r>
            <a:r>
              <a:rPr lang="en-US"/>
              <a:t> é </a:t>
            </a:r>
            <a:r>
              <a:rPr lang="en-US" err="1"/>
              <a:t>sincronizada</a:t>
            </a:r>
            <a:r>
              <a:rPr lang="en-US"/>
              <a:t> se ambos </a:t>
            </a:r>
            <a:r>
              <a:rPr lang="en-US" err="1"/>
              <a:t>os</a:t>
            </a:r>
            <a:r>
              <a:rPr lang="en-US"/>
              <a:t> pares a </a:t>
            </a:r>
            <a:r>
              <a:rPr lang="en-US" err="1"/>
              <a:t>tiverem</a:t>
            </a:r>
            <a:r>
              <a:rPr lang="en-US"/>
              <a:t> </a:t>
            </a:r>
            <a:r>
              <a:rPr lang="en-US" err="1"/>
              <a:t>recebido</a:t>
            </a:r>
            <a:r>
              <a:rPr lang="en-US"/>
              <a:t> e </a:t>
            </a:r>
            <a:r>
              <a:rPr lang="en-US" err="1"/>
              <a:t>estiverem</a:t>
            </a:r>
            <a:r>
              <a:rPr lang="en-US"/>
              <a:t> a par </a:t>
            </a:r>
            <a:r>
              <a:rPr lang="en-US" err="1"/>
              <a:t>disso</a:t>
            </a:r>
            <a:r>
              <a:rPr lang="en-US"/>
              <a:t>.</a:t>
            </a:r>
            <a:endParaRPr lang="en-US">
              <a:cs typeface="Calibri"/>
            </a:endParaRPr>
          </a:p>
          <a:p>
            <a:endParaRPr lang="en-US"/>
          </a:p>
          <a:p>
            <a:r>
              <a:rPr lang="en-US" b="1" u="sng">
                <a:cs typeface="Calibri"/>
              </a:rPr>
              <a:t>Key Life-cycle:</a:t>
            </a:r>
            <a:r>
              <a:rPr lang="en-US">
                <a:cs typeface="Calibri"/>
              </a:rPr>
              <a:t>  </a:t>
            </a:r>
            <a:r>
              <a:rPr lang="en-US" err="1">
                <a:cs typeface="Calibri"/>
              </a:rPr>
              <a:t>Todas</a:t>
            </a:r>
            <a:r>
              <a:rPr lang="en-US">
                <a:cs typeface="Calibri"/>
              </a:rPr>
              <a:t> as </a:t>
            </a:r>
            <a:r>
              <a:rPr lang="en-US" err="1">
                <a:cs typeface="Calibri"/>
              </a:rPr>
              <a:t>chaves</a:t>
            </a:r>
            <a:r>
              <a:rPr lang="en-US">
                <a:cs typeface="Calibri"/>
              </a:rPr>
              <a:t> </a:t>
            </a:r>
            <a:r>
              <a:rPr lang="en-US" err="1">
                <a:cs typeface="Calibri"/>
              </a:rPr>
              <a:t>criadas</a:t>
            </a:r>
            <a:r>
              <a:rPr lang="en-US">
                <a:cs typeface="Calibri"/>
              </a:rPr>
              <a:t> no KMS </a:t>
            </a:r>
            <a:r>
              <a:rPr lang="en-US" err="1">
                <a:cs typeface="Calibri"/>
              </a:rPr>
              <a:t>têm</a:t>
            </a:r>
            <a:r>
              <a:rPr lang="en-US">
                <a:cs typeface="Calibri"/>
              </a:rPr>
              <a:t> um </a:t>
            </a:r>
            <a:r>
              <a:rPr lang="en-US" err="1">
                <a:cs typeface="Calibri"/>
              </a:rPr>
              <a:t>ciclo</a:t>
            </a:r>
            <a:r>
              <a:rPr lang="en-US">
                <a:cs typeface="Calibri"/>
              </a:rPr>
              <a:t> de </a:t>
            </a:r>
            <a:r>
              <a:rPr lang="en-US" err="1">
                <a:cs typeface="Calibri"/>
              </a:rPr>
              <a:t>vida</a:t>
            </a:r>
            <a:r>
              <a:rPr lang="en-US">
                <a:cs typeface="Calibri"/>
              </a:rPr>
              <a:t> </a:t>
            </a:r>
            <a:r>
              <a:rPr lang="en-US" err="1">
                <a:cs typeface="Calibri"/>
              </a:rPr>
              <a:t>definido</a:t>
            </a:r>
            <a:r>
              <a:rPr lang="en-US">
                <a:cs typeface="Calibri"/>
              </a:rPr>
              <a:t> </a:t>
            </a:r>
            <a:r>
              <a:rPr lang="en-US" err="1">
                <a:cs typeface="Calibri"/>
              </a:rPr>
              <a:t>pelo</a:t>
            </a:r>
            <a:r>
              <a:rPr lang="en-US">
                <a:cs typeface="Calibri"/>
              </a:rPr>
              <a:t> standard NIST, </a:t>
            </a:r>
            <a:r>
              <a:rPr lang="en-US" err="1">
                <a:cs typeface="Calibri"/>
              </a:rPr>
              <a:t>onde</a:t>
            </a:r>
            <a:r>
              <a:rPr lang="en-US">
                <a:cs typeface="Calibri"/>
              </a:rPr>
              <a:t> as </a:t>
            </a:r>
            <a:r>
              <a:rPr lang="en-US" err="1">
                <a:cs typeface="Calibri"/>
              </a:rPr>
              <a:t>chaves</a:t>
            </a:r>
            <a:r>
              <a:rPr lang="en-US">
                <a:cs typeface="Calibri"/>
              </a:rPr>
              <a:t> </a:t>
            </a:r>
            <a:r>
              <a:rPr lang="en-US" err="1">
                <a:cs typeface="Calibri"/>
              </a:rPr>
              <a:t>têm</a:t>
            </a:r>
            <a:r>
              <a:rPr lang="en-US">
                <a:cs typeface="Calibri"/>
              </a:rPr>
              <a:t> um </a:t>
            </a:r>
            <a:r>
              <a:rPr lang="en-US" err="1">
                <a:cs typeface="Calibri"/>
              </a:rPr>
              <a:t>estado</a:t>
            </a:r>
            <a:r>
              <a:rPr lang="en-US">
                <a:cs typeface="Calibri"/>
              </a:rPr>
              <a:t> </a:t>
            </a:r>
            <a:r>
              <a:rPr lang="en-US" err="1">
                <a:cs typeface="Calibri"/>
              </a:rPr>
              <a:t>associado</a:t>
            </a:r>
            <a:r>
              <a:rPr lang="en-US">
                <a:cs typeface="Calibri"/>
              </a:rPr>
              <a:t> e que </a:t>
            </a:r>
            <a:r>
              <a:rPr lang="en-US" err="1">
                <a:cs typeface="Calibri"/>
              </a:rPr>
              <a:t>será</a:t>
            </a:r>
            <a:r>
              <a:rPr lang="en-US">
                <a:cs typeface="Calibri"/>
              </a:rPr>
              <a:t> </a:t>
            </a:r>
            <a:r>
              <a:rPr lang="en-US" err="1">
                <a:cs typeface="Calibri"/>
              </a:rPr>
              <a:t>definido</a:t>
            </a:r>
            <a:r>
              <a:rPr lang="en-US">
                <a:cs typeface="Calibri"/>
              </a:rPr>
              <a:t> </a:t>
            </a:r>
            <a:r>
              <a:rPr lang="en-US" err="1">
                <a:cs typeface="Calibri"/>
              </a:rPr>
              <a:t>através</a:t>
            </a:r>
            <a:r>
              <a:rPr lang="en-US">
                <a:cs typeface="Calibri"/>
              </a:rPr>
              <a:t> de um expiration timestamp e creation timestamp, </a:t>
            </a:r>
            <a:r>
              <a:rPr lang="en-US" err="1">
                <a:cs typeface="Calibri"/>
              </a:rPr>
              <a:t>associados</a:t>
            </a:r>
            <a:r>
              <a:rPr lang="en-US">
                <a:cs typeface="Calibri"/>
              </a:rPr>
              <a:t> à </a:t>
            </a:r>
            <a:r>
              <a:rPr lang="en-US" err="1">
                <a:cs typeface="Calibri"/>
              </a:rPr>
              <a:t>chave</a:t>
            </a:r>
            <a:r>
              <a:rPr lang="en-US">
                <a:cs typeface="Calibri"/>
              </a:rPr>
              <a:t> e </a:t>
            </a:r>
            <a:r>
              <a:rPr lang="en-US" err="1">
                <a:cs typeface="Calibri"/>
              </a:rPr>
              <a:t>guardados</a:t>
            </a:r>
            <a:r>
              <a:rPr lang="en-US">
                <a:cs typeface="Calibri"/>
              </a:rPr>
              <a:t> </a:t>
            </a:r>
            <a:r>
              <a:rPr lang="en-US" err="1">
                <a:cs typeface="Calibri"/>
              </a:rPr>
              <a:t>na</a:t>
            </a:r>
            <a:r>
              <a:rPr lang="en-US">
                <a:cs typeface="Calibri"/>
              </a:rPr>
              <a:t> base de dados.</a:t>
            </a:r>
          </a:p>
          <a:p>
            <a:endParaRPr lang="en-US" b="1" u="sng">
              <a:cs typeface="Calibri"/>
            </a:endParaRPr>
          </a:p>
          <a:p>
            <a:r>
              <a:rPr lang="en-US" b="1" u="sng"/>
              <a:t>Key Relay</a:t>
            </a:r>
            <a:r>
              <a:rPr lang="en-US" b="1"/>
              <a:t>:</a:t>
            </a:r>
            <a:r>
              <a:rPr lang="en-US"/>
              <a:t> Como </a:t>
            </a:r>
            <a:r>
              <a:rPr lang="en-US" err="1"/>
              <a:t>os</a:t>
            </a:r>
            <a:r>
              <a:rPr lang="en-US"/>
              <a:t> </a:t>
            </a:r>
            <a:r>
              <a:rPr lang="en-US" err="1"/>
              <a:t>dispositivos</a:t>
            </a:r>
            <a:r>
              <a:rPr lang="en-US"/>
              <a:t> QKD </a:t>
            </a:r>
            <a:r>
              <a:rPr lang="en-US" err="1"/>
              <a:t>apenas</a:t>
            </a:r>
            <a:r>
              <a:rPr lang="en-US"/>
              <a:t> </a:t>
            </a:r>
            <a:r>
              <a:rPr lang="en-US" err="1"/>
              <a:t>geram</a:t>
            </a:r>
            <a:r>
              <a:rPr lang="en-US"/>
              <a:t> material de </a:t>
            </a:r>
            <a:r>
              <a:rPr lang="en-US" err="1"/>
              <a:t>chave</a:t>
            </a:r>
            <a:r>
              <a:rPr lang="en-US"/>
              <a:t> </a:t>
            </a:r>
            <a:r>
              <a:rPr lang="en-US" err="1"/>
              <a:t>coincidente</a:t>
            </a:r>
            <a:r>
              <a:rPr lang="en-US"/>
              <a:t> entre </a:t>
            </a:r>
            <a:r>
              <a:rPr lang="en-US" err="1"/>
              <a:t>dois</a:t>
            </a:r>
            <a:r>
              <a:rPr lang="en-US"/>
              <a:t> </a:t>
            </a:r>
            <a:r>
              <a:rPr lang="en-US" err="1"/>
              <a:t>dispositivos</a:t>
            </a:r>
            <a:r>
              <a:rPr lang="en-US"/>
              <a:t> </a:t>
            </a:r>
            <a:r>
              <a:rPr lang="en-US" err="1"/>
              <a:t>diretamente</a:t>
            </a:r>
            <a:r>
              <a:rPr lang="en-US"/>
              <a:t> </a:t>
            </a:r>
            <a:r>
              <a:rPr lang="en-US" err="1"/>
              <a:t>conectados</a:t>
            </a:r>
            <a:r>
              <a:rPr lang="en-US"/>
              <a:t>, </a:t>
            </a:r>
            <a:endParaRPr lang="en-US" b="1" u="sng">
              <a:cs typeface="Calibri"/>
            </a:endParaRPr>
          </a:p>
          <a:p>
            <a:r>
              <a:rPr lang="en-US"/>
              <a:t>mas </a:t>
            </a:r>
            <a:r>
              <a:rPr lang="en-US" err="1"/>
              <a:t>chaves</a:t>
            </a:r>
            <a:r>
              <a:rPr lang="en-US"/>
              <a:t> </a:t>
            </a:r>
            <a:r>
              <a:rPr lang="en-US" err="1"/>
              <a:t>coincidentes</a:t>
            </a:r>
            <a:r>
              <a:rPr lang="en-US"/>
              <a:t> </a:t>
            </a:r>
            <a:r>
              <a:rPr lang="en-US" err="1"/>
              <a:t>têm</a:t>
            </a:r>
            <a:r>
              <a:rPr lang="en-US"/>
              <a:t> de </a:t>
            </a:r>
            <a:r>
              <a:rPr lang="en-US" err="1"/>
              <a:t>existir</a:t>
            </a:r>
            <a:r>
              <a:rPr lang="en-US"/>
              <a:t> </a:t>
            </a:r>
            <a:r>
              <a:rPr lang="en-US" err="1"/>
              <a:t>em</a:t>
            </a:r>
            <a:r>
              <a:rPr lang="en-US"/>
              <a:t> </a:t>
            </a:r>
            <a:r>
              <a:rPr lang="en-US" err="1"/>
              <a:t>dois</a:t>
            </a:r>
            <a:r>
              <a:rPr lang="en-US"/>
              <a:t> </a:t>
            </a:r>
            <a:r>
              <a:rPr lang="en-US" err="1"/>
              <a:t>nós</a:t>
            </a:r>
            <a:r>
              <a:rPr lang="en-US"/>
              <a:t> </a:t>
            </a:r>
            <a:r>
              <a:rPr lang="en-US" err="1"/>
              <a:t>arbitrários</a:t>
            </a:r>
            <a:r>
              <a:rPr lang="en-US"/>
              <a:t>, é </a:t>
            </a:r>
            <a:r>
              <a:rPr lang="en-US" err="1"/>
              <a:t>então</a:t>
            </a:r>
            <a:r>
              <a:rPr lang="en-US"/>
              <a:t> </a:t>
            </a:r>
            <a:r>
              <a:rPr lang="en-US" err="1"/>
              <a:t>necessário</a:t>
            </a:r>
            <a:r>
              <a:rPr lang="en-US"/>
              <a:t> um </a:t>
            </a:r>
            <a:r>
              <a:rPr lang="en-US" err="1"/>
              <a:t>processo</a:t>
            </a:r>
            <a:r>
              <a:rPr lang="en-US"/>
              <a:t> para </a:t>
            </a:r>
            <a:r>
              <a:rPr lang="en-US" err="1"/>
              <a:t>transportar</a:t>
            </a:r>
            <a:r>
              <a:rPr lang="en-US"/>
              <a:t> </a:t>
            </a:r>
            <a:r>
              <a:rPr lang="en-US" err="1"/>
              <a:t>uma</a:t>
            </a:r>
            <a:r>
              <a:rPr lang="en-US"/>
              <a:t> </a:t>
            </a:r>
            <a:r>
              <a:rPr lang="en-US" err="1"/>
              <a:t>chave</a:t>
            </a:r>
            <a:r>
              <a:rPr lang="en-US"/>
              <a:t> de um KMS </a:t>
            </a:r>
            <a:endParaRPr lang="en-US">
              <a:cs typeface="Calibri"/>
            </a:endParaRPr>
          </a:p>
          <a:p>
            <a:r>
              <a:rPr lang="en-US"/>
              <a:t>para outro (de um </a:t>
            </a:r>
            <a:r>
              <a:rPr lang="en-US" err="1"/>
              <a:t>nó</a:t>
            </a:r>
            <a:r>
              <a:rPr lang="en-US"/>
              <a:t> para outro </a:t>
            </a:r>
            <a:r>
              <a:rPr lang="en-US" err="1"/>
              <a:t>nó</a:t>
            </a:r>
            <a:r>
              <a:rPr lang="en-US"/>
              <a:t>) </a:t>
            </a:r>
            <a:r>
              <a:rPr lang="en-US" err="1"/>
              <a:t>não</a:t>
            </a:r>
            <a:r>
              <a:rPr lang="en-US"/>
              <a:t> </a:t>
            </a:r>
            <a:r>
              <a:rPr lang="en-US" err="1"/>
              <a:t>diretamente</a:t>
            </a:r>
            <a:r>
              <a:rPr lang="en-US"/>
              <a:t> </a:t>
            </a:r>
            <a:r>
              <a:rPr lang="en-US" err="1"/>
              <a:t>conectado</a:t>
            </a:r>
            <a:r>
              <a:rPr lang="en-US"/>
              <a:t>.</a:t>
            </a:r>
            <a:endParaRPr lang="en-US">
              <a:cs typeface="Calibri"/>
            </a:endParaRPr>
          </a:p>
          <a:p>
            <a:r>
              <a:rPr lang="en-US"/>
              <a:t>Esse </a:t>
            </a:r>
            <a:r>
              <a:rPr lang="en-US" err="1"/>
              <a:t>processo</a:t>
            </a:r>
            <a:r>
              <a:rPr lang="en-US"/>
              <a:t> de key relay é </a:t>
            </a:r>
            <a:r>
              <a:rPr lang="en-US" err="1"/>
              <a:t>feito</a:t>
            </a:r>
            <a:r>
              <a:rPr lang="en-US"/>
              <a:t> </a:t>
            </a:r>
            <a:r>
              <a:rPr lang="en-US" err="1"/>
              <a:t>por</a:t>
            </a:r>
            <a:r>
              <a:rPr lang="en-US"/>
              <a:t> um conjunto de KMSs (que </a:t>
            </a:r>
            <a:r>
              <a:rPr lang="en-US" err="1"/>
              <a:t>estão</a:t>
            </a:r>
            <a:r>
              <a:rPr lang="en-US"/>
              <a:t> </a:t>
            </a:r>
            <a:r>
              <a:rPr lang="en-US" err="1"/>
              <a:t>conectados</a:t>
            </a:r>
            <a:r>
              <a:rPr lang="en-US"/>
              <a:t> </a:t>
            </a:r>
            <a:r>
              <a:rPr lang="en-US" err="1"/>
              <a:t>através</a:t>
            </a:r>
            <a:r>
              <a:rPr lang="en-US"/>
              <a:t> de </a:t>
            </a:r>
            <a:r>
              <a:rPr lang="en-US" err="1"/>
              <a:t>KMLinks</a:t>
            </a:r>
            <a:r>
              <a:rPr lang="en-US"/>
              <a:t>), e o </a:t>
            </a:r>
            <a:r>
              <a:rPr lang="en-US" err="1"/>
              <a:t>método</a:t>
            </a:r>
            <a:r>
              <a:rPr lang="en-US"/>
              <a:t> de relay é </a:t>
            </a:r>
            <a:r>
              <a:rPr lang="en-US" err="1"/>
              <a:t>feito</a:t>
            </a:r>
            <a:r>
              <a:rPr lang="en-US"/>
              <a:t> </a:t>
            </a:r>
            <a:r>
              <a:rPr lang="en-US" err="1"/>
              <a:t>usando</a:t>
            </a:r>
            <a:r>
              <a:rPr lang="en-US"/>
              <a:t> One Time Pad.</a:t>
            </a:r>
            <a:endParaRPr lang="en-US">
              <a:cs typeface="Calibri"/>
            </a:endParaRPr>
          </a:p>
          <a:p>
            <a:r>
              <a:rPr lang="en-US" err="1"/>
              <a:t>fazendo</a:t>
            </a:r>
            <a:r>
              <a:rPr lang="en-US"/>
              <a:t> um XOR entre a </a:t>
            </a:r>
            <a:r>
              <a:rPr lang="en-US" err="1"/>
              <a:t>chave</a:t>
            </a:r>
            <a:r>
              <a:rPr lang="en-US"/>
              <a:t> a ser </a:t>
            </a:r>
            <a:r>
              <a:rPr lang="en-US" err="1"/>
              <a:t>transportada</a:t>
            </a:r>
            <a:r>
              <a:rPr lang="en-US"/>
              <a:t> e a </a:t>
            </a:r>
            <a:r>
              <a:rPr lang="en-US" err="1"/>
              <a:t>chave</a:t>
            </a:r>
            <a:r>
              <a:rPr lang="en-US"/>
              <a:t> que ambos </a:t>
            </a:r>
            <a:r>
              <a:rPr lang="en-US" err="1"/>
              <a:t>os</a:t>
            </a:r>
            <a:r>
              <a:rPr lang="en-US"/>
              <a:t> KMSs </a:t>
            </a:r>
            <a:r>
              <a:rPr lang="en-US" err="1"/>
              <a:t>conhecem</a:t>
            </a:r>
            <a:r>
              <a:rPr lang="en-US"/>
              <a:t>. Esta </a:t>
            </a:r>
            <a:r>
              <a:rPr lang="en-US" err="1"/>
              <a:t>operação</a:t>
            </a:r>
            <a:r>
              <a:rPr lang="en-US"/>
              <a:t> é </a:t>
            </a:r>
            <a:r>
              <a:rPr lang="en-US" err="1"/>
              <a:t>feita</a:t>
            </a:r>
            <a:r>
              <a:rPr lang="en-US"/>
              <a:t> a </a:t>
            </a:r>
            <a:r>
              <a:rPr lang="en-US" err="1"/>
              <a:t>cada</a:t>
            </a:r>
            <a:r>
              <a:rPr lang="en-US"/>
              <a:t> </a:t>
            </a:r>
            <a:r>
              <a:rPr lang="en-US" err="1"/>
              <a:t>salto</a:t>
            </a:r>
            <a:r>
              <a:rPr lang="en-US"/>
              <a:t>, entre </a:t>
            </a:r>
            <a:r>
              <a:rPr lang="en-US" err="1"/>
              <a:t>cada</a:t>
            </a:r>
            <a:r>
              <a:rPr lang="en-US"/>
              <a:t> 2 KMSs </a:t>
            </a:r>
            <a:r>
              <a:rPr lang="en-US" err="1"/>
              <a:t>consecutivos</a:t>
            </a:r>
            <a:r>
              <a:rPr lang="en-US"/>
              <a:t>.</a:t>
            </a:r>
            <a:endParaRPr lang="en-US">
              <a:cs typeface="Calibri"/>
            </a:endParaRPr>
          </a:p>
          <a:p>
            <a:endParaRPr lang="en-US">
              <a:cs typeface="Calibri"/>
            </a:endParaRPr>
          </a:p>
          <a:p>
            <a:r>
              <a:rPr lang="en-US" b="1" u="sng"/>
              <a:t>Key Distribution: </a:t>
            </a:r>
            <a:r>
              <a:rPr lang="en-US"/>
              <a:t> O KMS </a:t>
            </a:r>
            <a:r>
              <a:rPr lang="en-US" err="1"/>
              <a:t>tem</a:t>
            </a:r>
            <a:r>
              <a:rPr lang="en-US"/>
              <a:t> de </a:t>
            </a:r>
            <a:r>
              <a:rPr lang="en-US" err="1"/>
              <a:t>receber</a:t>
            </a:r>
            <a:r>
              <a:rPr lang="en-US"/>
              <a:t> </a:t>
            </a:r>
            <a:r>
              <a:rPr lang="en-US" err="1"/>
              <a:t>pedidos</a:t>
            </a:r>
            <a:r>
              <a:rPr lang="en-US"/>
              <a:t> de </a:t>
            </a:r>
            <a:r>
              <a:rPr lang="en-US" err="1"/>
              <a:t>chaves</a:t>
            </a:r>
            <a:r>
              <a:rPr lang="en-US"/>
              <a:t> das </a:t>
            </a:r>
            <a:r>
              <a:rPr lang="en-US" err="1"/>
              <a:t>aplicações</a:t>
            </a:r>
            <a:r>
              <a:rPr lang="en-US"/>
              <a:t> e </a:t>
            </a:r>
            <a:r>
              <a:rPr lang="en-US" err="1"/>
              <a:t>enviar</a:t>
            </a:r>
            <a:r>
              <a:rPr lang="en-US"/>
              <a:t> </a:t>
            </a:r>
            <a:r>
              <a:rPr lang="en-US" err="1"/>
              <a:t>chaves</a:t>
            </a:r>
            <a:r>
              <a:rPr lang="en-US"/>
              <a:t> </a:t>
            </a:r>
            <a:r>
              <a:rPr lang="en-US" err="1"/>
              <a:t>às</a:t>
            </a:r>
            <a:r>
              <a:rPr lang="en-US"/>
              <a:t> </a:t>
            </a:r>
            <a:r>
              <a:rPr lang="en-US" err="1"/>
              <a:t>mesmas</a:t>
            </a:r>
            <a:r>
              <a:rPr lang="en-US"/>
              <a:t>.</a:t>
            </a:r>
            <a:endParaRPr lang="en-US">
              <a:cs typeface="Calibri"/>
            </a:endParaRPr>
          </a:p>
          <a:p>
            <a:endParaRPr lang="en-US" b="1">
              <a:cs typeface="Calibri"/>
            </a:endParaRPr>
          </a:p>
        </p:txBody>
      </p:sp>
      <p:sp>
        <p:nvSpPr>
          <p:cNvPr id="4" name="Slide Number Placeholder 3"/>
          <p:cNvSpPr>
            <a:spLocks noGrp="1"/>
          </p:cNvSpPr>
          <p:nvPr>
            <p:ph type="sldNum" sz="quarter" idx="5"/>
          </p:nvPr>
        </p:nvSpPr>
        <p:spPr/>
        <p:txBody>
          <a:bodyPr/>
          <a:lstStyle/>
          <a:p>
            <a:fld id="{8C22DA26-846E-4487-AC25-A9B34541F8C0}" type="slidenum">
              <a:t>11</a:t>
            </a:fld>
            <a:endParaRPr lang="en-US"/>
          </a:p>
        </p:txBody>
      </p:sp>
    </p:spTree>
    <p:extLst>
      <p:ext uri="{BB962C8B-B14F-4D97-AF65-F5344CB8AC3E}">
        <p14:creationId xmlns:p14="http://schemas.microsoft.com/office/powerpoint/2010/main" val="15983449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o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pt-PT"/>
              <a:t>Clique para editar o estilo de título do Modelo Global</a:t>
            </a:r>
            <a:endParaRPr lang="en-US"/>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de subtítulo do Modelo Global</a:t>
            </a:r>
            <a:endParaRPr lang="en-US"/>
          </a:p>
        </p:txBody>
      </p:sp>
      <p:sp>
        <p:nvSpPr>
          <p:cNvPr id="4" name="Date Placeholder 3"/>
          <p:cNvSpPr>
            <a:spLocks noGrp="1"/>
          </p:cNvSpPr>
          <p:nvPr>
            <p:ph type="dt" sz="half" idx="10"/>
          </p:nvPr>
        </p:nvSpPr>
        <p:spPr>
          <a:xfrm>
            <a:off x="7077511" y="5410201"/>
            <a:ext cx="2743200" cy="365125"/>
          </a:xfrm>
        </p:spPr>
        <p:txBody>
          <a:bodyPr/>
          <a:lstStyle/>
          <a:p>
            <a:fld id="{1EBD45A7-0782-48CC-AA8D-996F208EF51A}" type="datetimeFigureOut">
              <a:rPr lang="pt-PT" smtClean="0"/>
              <a:t>06/12/2023</a:t>
            </a:fld>
            <a:endParaRPr lang="pt-PT"/>
          </a:p>
        </p:txBody>
      </p:sp>
      <p:sp>
        <p:nvSpPr>
          <p:cNvPr id="5" name="Footer Placeholder 4"/>
          <p:cNvSpPr>
            <a:spLocks noGrp="1"/>
          </p:cNvSpPr>
          <p:nvPr>
            <p:ph type="ftr" sz="quarter" idx="11"/>
          </p:nvPr>
        </p:nvSpPr>
        <p:spPr>
          <a:xfrm>
            <a:off x="1876424" y="5410201"/>
            <a:ext cx="5124886" cy="365125"/>
          </a:xfrm>
        </p:spPr>
        <p:txBody>
          <a:bodyPr/>
          <a:lstStyle/>
          <a:p>
            <a:endParaRPr lang="pt-PT"/>
          </a:p>
        </p:txBody>
      </p:sp>
      <p:sp>
        <p:nvSpPr>
          <p:cNvPr id="6" name="Slide Number Placeholder 5"/>
          <p:cNvSpPr>
            <a:spLocks noGrp="1"/>
          </p:cNvSpPr>
          <p:nvPr>
            <p:ph type="sldNum" sz="quarter" idx="12"/>
          </p:nvPr>
        </p:nvSpPr>
        <p:spPr>
          <a:xfrm>
            <a:off x="9896911" y="5410199"/>
            <a:ext cx="771089" cy="365125"/>
          </a:xfrm>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1684165111"/>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grafia Panorâmica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pt-PT"/>
              <a:t>Clique para editar o estilo de título do Modelo Global</a:t>
            </a:r>
            <a:endParaRPr lang="en-US"/>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pt-PT"/>
              <a:t>Clique no ícone para adicionar uma imagem</a:t>
            </a:r>
            <a:endParaRPr lang="en-US"/>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fld id="{1EBD45A7-0782-48CC-AA8D-996F208EF51A}" type="datetimeFigureOut">
              <a:rPr lang="pt-PT" smtClean="0"/>
              <a:t>06/12/2023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2656615252"/>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pt-PT"/>
              <a:t>Clique para editar o estilo de título do Modelo Global</a:t>
            </a:r>
            <a:endParaRPr lang="en-US"/>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fld id="{1EBD45A7-0782-48CC-AA8D-996F208EF51A}" type="datetimeFigureOut">
              <a:rPr lang="pt-PT" smtClean="0"/>
              <a:t>06/12/2023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2358098469"/>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pt-PT"/>
              <a:t>Clique para editar o estilo de título do Modelo Global</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fld id="{1EBD45A7-0782-48CC-AA8D-996F208EF51A}" type="datetimeFigureOut">
              <a:rPr lang="pt-PT" smtClean="0"/>
              <a:t>06/12/2023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570DD591-4B14-4CAC-BADE-36E486188616}" type="slidenum">
              <a:rPr lang="pt-PT" smtClean="0"/>
              <a:t>‹#›</a:t>
            </a:fld>
            <a:endParaRPr lang="pt-PT"/>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1663672018"/>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pt-PT"/>
              <a:t>Clique para editar o estilo de título do Modelo Global</a:t>
            </a:r>
            <a:endParaRPr lang="en-US"/>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fld id="{1EBD45A7-0782-48CC-AA8D-996F208EF51A}" type="datetimeFigureOut">
              <a:rPr lang="pt-PT" smtClean="0"/>
              <a:t>06/12/2023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3836979002"/>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nas">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pt-PT"/>
              <a:t>Clique para editar o estilo de título do Modelo Global</a:t>
            </a:r>
            <a:endParaRPr lang="en-US"/>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3" name="Date Placeholder 2"/>
          <p:cNvSpPr>
            <a:spLocks noGrp="1"/>
          </p:cNvSpPr>
          <p:nvPr>
            <p:ph type="dt" sz="half" idx="10"/>
          </p:nvPr>
        </p:nvSpPr>
        <p:spPr/>
        <p:txBody>
          <a:bodyPr/>
          <a:lstStyle/>
          <a:p>
            <a:fld id="{1EBD45A7-0782-48CC-AA8D-996F208EF51A}" type="datetimeFigureOut">
              <a:rPr lang="pt-PT" smtClean="0"/>
              <a:t>06/12/2023</a:t>
            </a:fld>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3057053485"/>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na de 3 Imagens">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pt-PT"/>
              <a:t>Clique para editar o estilo de título do Modelo Global</a:t>
            </a:r>
            <a:endParaRPr lang="en-US"/>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pt-PT"/>
              <a:t>Clique no ícone para adicionar uma imagem</a:t>
            </a:r>
            <a:endParaRPr lang="en-US"/>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pt-PT"/>
              <a:t>Clique no ícone para adicionar uma imagem</a:t>
            </a:r>
            <a:endParaRPr lang="en-US"/>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pt-PT"/>
              <a:t>Clique no ícone para adicionar uma imagem</a:t>
            </a:r>
            <a:endParaRPr lang="en-US"/>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3" name="Date Placeholder 2"/>
          <p:cNvSpPr>
            <a:spLocks noGrp="1"/>
          </p:cNvSpPr>
          <p:nvPr>
            <p:ph type="dt" sz="half" idx="10"/>
          </p:nvPr>
        </p:nvSpPr>
        <p:spPr/>
        <p:txBody>
          <a:bodyPr/>
          <a:lstStyle/>
          <a:p>
            <a:fld id="{1EBD45A7-0782-48CC-AA8D-996F208EF51A}" type="datetimeFigureOut">
              <a:rPr lang="pt-PT" smtClean="0"/>
              <a:t>06/12/2023</a:t>
            </a:fld>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3963638460"/>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a:p>
        </p:txBody>
      </p:sp>
      <p:sp>
        <p:nvSpPr>
          <p:cNvPr id="3" name="Vertical Text Placeholder 2"/>
          <p:cNvSpPr>
            <a:spLocks noGrp="1"/>
          </p:cNvSpPr>
          <p:nvPr>
            <p:ph type="body" orient="vert" idx="1"/>
          </p:nvPr>
        </p:nvSpPr>
        <p:spPr/>
        <p:txBody>
          <a:bodyPr vert="eaVert" anchor="t"/>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Date Placeholder 3"/>
          <p:cNvSpPr>
            <a:spLocks noGrp="1"/>
          </p:cNvSpPr>
          <p:nvPr>
            <p:ph type="dt" sz="half" idx="10"/>
          </p:nvPr>
        </p:nvSpPr>
        <p:spPr/>
        <p:txBody>
          <a:bodyPr/>
          <a:lstStyle/>
          <a:p>
            <a:fld id="{1EBD45A7-0782-48CC-AA8D-996F208EF51A}" type="datetimeFigureOut">
              <a:rPr lang="pt-PT" smtClean="0"/>
              <a:t>06/12/2023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2996691038"/>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pt-PT"/>
              <a:t>Clique para editar o estilo de título do Modelo Global</a:t>
            </a:r>
            <a:endParaRPr lang="en-US"/>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Date Placeholder 3"/>
          <p:cNvSpPr>
            <a:spLocks noGrp="1"/>
          </p:cNvSpPr>
          <p:nvPr>
            <p:ph type="dt" sz="half" idx="10"/>
          </p:nvPr>
        </p:nvSpPr>
        <p:spPr/>
        <p:txBody>
          <a:bodyPr/>
          <a:lstStyle/>
          <a:p>
            <a:fld id="{1EBD45A7-0782-48CC-AA8D-996F208EF51A}" type="datetimeFigureOut">
              <a:rPr lang="pt-PT" smtClean="0"/>
              <a:t>06/12/2023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112317330"/>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a:p>
        </p:txBody>
      </p:sp>
      <p:sp>
        <p:nvSpPr>
          <p:cNvPr id="3" name="Content Placeholder 2"/>
          <p:cNvSpPr>
            <a:spLocks noGrp="1"/>
          </p:cNvSpPr>
          <p:nvPr>
            <p:ph idx="1"/>
          </p:nvPr>
        </p:nvSpPr>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Date Placeholder 3"/>
          <p:cNvSpPr>
            <a:spLocks noGrp="1"/>
          </p:cNvSpPr>
          <p:nvPr>
            <p:ph type="dt" sz="half" idx="10"/>
          </p:nvPr>
        </p:nvSpPr>
        <p:spPr/>
        <p:txBody>
          <a:bodyPr/>
          <a:lstStyle/>
          <a:p>
            <a:fld id="{1EBD45A7-0782-48CC-AA8D-996F208EF51A}" type="datetimeFigureOut">
              <a:rPr lang="pt-PT" smtClean="0"/>
              <a:t>06/12/2023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497675866"/>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pt-PT"/>
              <a:t>Clique para editar o estilo de título do Modelo Global</a:t>
            </a:r>
            <a:endParaRPr lang="en-US"/>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Clique para editar os estilos do texto de Modelo Global</a:t>
            </a:r>
          </a:p>
        </p:txBody>
      </p:sp>
      <p:sp>
        <p:nvSpPr>
          <p:cNvPr id="4" name="Date Placeholder 3"/>
          <p:cNvSpPr>
            <a:spLocks noGrp="1"/>
          </p:cNvSpPr>
          <p:nvPr>
            <p:ph type="dt" sz="half" idx="10"/>
          </p:nvPr>
        </p:nvSpPr>
        <p:spPr/>
        <p:txBody>
          <a:bodyPr/>
          <a:lstStyle/>
          <a:p>
            <a:fld id="{1EBD45A7-0782-48CC-AA8D-996F208EF51A}" type="datetimeFigureOut">
              <a:rPr lang="pt-PT" smtClean="0"/>
              <a:t>06/12/2023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71533590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a:p>
        </p:txBody>
      </p:sp>
      <p:sp>
        <p:nvSpPr>
          <p:cNvPr id="3" name="Content Placeholder 2"/>
          <p:cNvSpPr>
            <a:spLocks noGrp="1"/>
          </p:cNvSpPr>
          <p:nvPr>
            <p:ph sz="half" idx="1"/>
          </p:nvPr>
        </p:nvSpPr>
        <p:spPr>
          <a:xfrm>
            <a:off x="1141410" y="2249486"/>
            <a:ext cx="4878389" cy="3541714"/>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Content Placeholder 3"/>
          <p:cNvSpPr>
            <a:spLocks noGrp="1"/>
          </p:cNvSpPr>
          <p:nvPr>
            <p:ph sz="half" idx="2"/>
          </p:nvPr>
        </p:nvSpPr>
        <p:spPr>
          <a:xfrm>
            <a:off x="6172200" y="2249486"/>
            <a:ext cx="4875211" cy="3541714"/>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5" name="Date Placeholder 4"/>
          <p:cNvSpPr>
            <a:spLocks noGrp="1"/>
          </p:cNvSpPr>
          <p:nvPr>
            <p:ph type="dt" sz="half" idx="10"/>
          </p:nvPr>
        </p:nvSpPr>
        <p:spPr/>
        <p:txBody>
          <a:bodyPr/>
          <a:lstStyle/>
          <a:p>
            <a:fld id="{1EBD45A7-0782-48CC-AA8D-996F208EF51A}" type="datetimeFigureOut">
              <a:rPr lang="pt-PT" smtClean="0"/>
              <a:t>06/12/2023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3331773671"/>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pt-PT"/>
              <a:t>Clique para editar o estilo de título do Modelo Global</a:t>
            </a:r>
            <a:endParaRPr lang="en-US"/>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4" name="Content Placeholder 3"/>
          <p:cNvSpPr>
            <a:spLocks noGrp="1"/>
          </p:cNvSpPr>
          <p:nvPr>
            <p:ph sz="half" idx="2"/>
          </p:nvPr>
        </p:nvSpPr>
        <p:spPr>
          <a:xfrm>
            <a:off x="1141410" y="3073397"/>
            <a:ext cx="4878391" cy="2717801"/>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6" name="Content Placeholder 5"/>
          <p:cNvSpPr>
            <a:spLocks noGrp="1"/>
          </p:cNvSpPr>
          <p:nvPr>
            <p:ph sz="quarter" idx="4"/>
          </p:nvPr>
        </p:nvSpPr>
        <p:spPr>
          <a:xfrm>
            <a:off x="6172200" y="3073397"/>
            <a:ext cx="4875210" cy="2717801"/>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7" name="Date Placeholder 6"/>
          <p:cNvSpPr>
            <a:spLocks noGrp="1"/>
          </p:cNvSpPr>
          <p:nvPr>
            <p:ph type="dt" sz="half" idx="10"/>
          </p:nvPr>
        </p:nvSpPr>
        <p:spPr/>
        <p:txBody>
          <a:bodyPr/>
          <a:lstStyle/>
          <a:p>
            <a:fld id="{1EBD45A7-0782-48CC-AA8D-996F208EF51A}" type="datetimeFigureOut">
              <a:rPr lang="pt-PT" smtClean="0"/>
              <a:t>06/12/2023</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3843823578"/>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a:p>
        </p:txBody>
      </p:sp>
      <p:sp>
        <p:nvSpPr>
          <p:cNvPr id="3" name="Date Placeholder 2"/>
          <p:cNvSpPr>
            <a:spLocks noGrp="1"/>
          </p:cNvSpPr>
          <p:nvPr>
            <p:ph type="dt" sz="half" idx="10"/>
          </p:nvPr>
        </p:nvSpPr>
        <p:spPr/>
        <p:txBody>
          <a:bodyPr/>
          <a:lstStyle/>
          <a:p>
            <a:fld id="{1EBD45A7-0782-48CC-AA8D-996F208EF51A}" type="datetimeFigureOut">
              <a:rPr lang="pt-PT" smtClean="0"/>
              <a:t>06/12/2023</a:t>
            </a:fld>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49194959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BD45A7-0782-48CC-AA8D-996F208EF51A}" type="datetimeFigureOut">
              <a:rPr lang="pt-PT" smtClean="0"/>
              <a:t>06/12/2023</a:t>
            </a:fld>
            <a:endParaRPr lang="pt-PT"/>
          </a:p>
        </p:txBody>
      </p:sp>
      <p:sp>
        <p:nvSpPr>
          <p:cNvPr id="3" name="Footer Placeholder 2"/>
          <p:cNvSpPr>
            <a:spLocks noGrp="1"/>
          </p:cNvSpPr>
          <p:nvPr>
            <p:ph type="ftr" sz="quarter" idx="11"/>
          </p:nvPr>
        </p:nvSpPr>
        <p:spPr/>
        <p:txBody>
          <a:bodyPr/>
          <a:lstStyle/>
          <a:p>
            <a:endParaRPr lang="pt-PT"/>
          </a:p>
        </p:txBody>
      </p:sp>
      <p:sp>
        <p:nvSpPr>
          <p:cNvPr id="4" name="Slide Number Placeholder 3"/>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292420681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pt-PT"/>
              <a:t>Clique para editar o estilo de título do Modelo Global</a:t>
            </a:r>
            <a:endParaRPr lang="en-US"/>
          </a:p>
        </p:txBody>
      </p:sp>
      <p:sp>
        <p:nvSpPr>
          <p:cNvPr id="3" name="Content Placeholder 2"/>
          <p:cNvSpPr>
            <a:spLocks noGrp="1"/>
          </p:cNvSpPr>
          <p:nvPr>
            <p:ph idx="1"/>
          </p:nvPr>
        </p:nvSpPr>
        <p:spPr>
          <a:xfrm>
            <a:off x="5156200" y="592666"/>
            <a:ext cx="5891209" cy="5198534"/>
          </a:xfrm>
        </p:spPr>
        <p:txBody>
          <a:bodyPr anchor="ct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fld id="{1EBD45A7-0782-48CC-AA8D-996F208EF51A}" type="datetimeFigureOut">
              <a:rPr lang="pt-PT" smtClean="0"/>
              <a:t>06/12/2023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212551551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pt-PT"/>
              <a:t>Clique para editar o estilo de título do Modelo Global</a:t>
            </a:r>
            <a:endParaRPr lang="en-US"/>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PT"/>
              <a:t>Clique no ícone para adicionar uma imagem</a:t>
            </a:r>
            <a:endParaRPr lang="en-US"/>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fld id="{1EBD45A7-0782-48CC-AA8D-996F208EF51A}" type="datetimeFigureOut">
              <a:rPr lang="pt-PT" smtClean="0"/>
              <a:t>06/12/2023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570DD591-4B14-4CAC-BADE-36E486188616}" type="slidenum">
              <a:rPr lang="pt-PT" smtClean="0"/>
              <a:t>‹#›</a:t>
            </a:fld>
            <a:endParaRPr lang="pt-PT"/>
          </a:p>
        </p:txBody>
      </p:sp>
    </p:spTree>
    <p:extLst>
      <p:ext uri="{BB962C8B-B14F-4D97-AF65-F5344CB8AC3E}">
        <p14:creationId xmlns:p14="http://schemas.microsoft.com/office/powerpoint/2010/main" val="1993538517"/>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EBD45A7-0782-48CC-AA8D-996F208EF51A}" type="datetimeFigureOut">
              <a:rPr lang="pt-PT" smtClean="0"/>
              <a:t>06/12/2023</a:t>
            </a:fld>
            <a:endParaRPr lang="pt-PT"/>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pt-PT"/>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70DD591-4B14-4CAC-BADE-36E486188616}" type="slidenum">
              <a:rPr lang="pt-PT" smtClean="0"/>
              <a:t>‹#›</a:t>
            </a:fld>
            <a:endParaRPr lang="pt-PT"/>
          </a:p>
        </p:txBody>
      </p:sp>
    </p:spTree>
    <p:extLst>
      <p:ext uri="{BB962C8B-B14F-4D97-AF65-F5344CB8AC3E}">
        <p14:creationId xmlns:p14="http://schemas.microsoft.com/office/powerpoint/2010/main" val="3713250739"/>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9FBB3149-8289-4060-BB01-ED3047C5314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a14="http://schemas.microsoft.com/office/drawing/2010/main" xmlns="">
                <a:solidFill>
                  <a:srgbClr val="FFFFFF"/>
                </a:solidFill>
              </a14:hiddenFill>
            </a:ext>
          </a:extLst>
        </p:spPr>
      </p:pic>
      <p:grpSp>
        <p:nvGrpSpPr>
          <p:cNvPr id="10" name="Group 9">
            <a:extLst>
              <a:ext uri="{FF2B5EF4-FFF2-40B4-BE49-F238E27FC236}">
                <a16:creationId xmlns:a16="http://schemas.microsoft.com/office/drawing/2014/main" id="{3BAEF7DA-43C4-4736-B5A3-B48E6125AB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 name="Group 10">
              <a:extLst>
                <a:ext uri="{FF2B5EF4-FFF2-40B4-BE49-F238E27FC236}">
                  <a16:creationId xmlns:a16="http://schemas.microsoft.com/office/drawing/2014/main" id="{A909436B-313B-4D27-BD55-E8303EF4510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3" name="Rectangle 5">
                <a:extLst>
                  <a:ext uri="{FF2B5EF4-FFF2-40B4-BE49-F238E27FC236}">
                    <a16:creationId xmlns:a16="http://schemas.microsoft.com/office/drawing/2014/main" id="{758BC0E2-32D9-41ED-907C-DA3C4A698EF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a14="http://schemas.microsoft.com/office/drawing/2010/main" xmlns="" w="9525">
                    <a:solidFill>
                      <a:srgbClr val="000000"/>
                    </a:solidFill>
                    <a:miter lim="800000"/>
                    <a:headEnd/>
                    <a:tailEnd/>
                  </a14:hiddenLine>
                </a:ext>
              </a:extLst>
            </p:spPr>
          </p:sp>
          <p:sp>
            <p:nvSpPr>
              <p:cNvPr id="24" name="Freeform 6">
                <a:extLst>
                  <a:ext uri="{FF2B5EF4-FFF2-40B4-BE49-F238E27FC236}">
                    <a16:creationId xmlns:a16="http://schemas.microsoft.com/office/drawing/2014/main" id="{41E486E5-1757-4896-A762-4D0BE33091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25" name="Freeform 7">
                <a:extLst>
                  <a:ext uri="{FF2B5EF4-FFF2-40B4-BE49-F238E27FC236}">
                    <a16:creationId xmlns:a16="http://schemas.microsoft.com/office/drawing/2014/main" id="{5812B4BD-11B4-43E6-B3D0-1F424A9FD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26" name="Freeform 8">
                <a:extLst>
                  <a:ext uri="{FF2B5EF4-FFF2-40B4-BE49-F238E27FC236}">
                    <a16:creationId xmlns:a16="http://schemas.microsoft.com/office/drawing/2014/main" id="{6A0E1D38-C2A3-42C9-920D-F40319CE16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27" name="Freeform 9">
                <a:extLst>
                  <a:ext uri="{FF2B5EF4-FFF2-40B4-BE49-F238E27FC236}">
                    <a16:creationId xmlns:a16="http://schemas.microsoft.com/office/drawing/2014/main" id="{3FAF6AF3-9B01-4BEB-BB6B-08B3485119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28" name="Freeform 10">
                <a:extLst>
                  <a:ext uri="{FF2B5EF4-FFF2-40B4-BE49-F238E27FC236}">
                    <a16:creationId xmlns:a16="http://schemas.microsoft.com/office/drawing/2014/main" id="{53F7FADA-61E9-4AAB-BED8-D6FD1BB545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29" name="Freeform 11">
                <a:extLst>
                  <a:ext uri="{FF2B5EF4-FFF2-40B4-BE49-F238E27FC236}">
                    <a16:creationId xmlns:a16="http://schemas.microsoft.com/office/drawing/2014/main" id="{46419F9F-3EEC-45FF-98BB-4F20D5347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30" name="Freeform 12">
                <a:extLst>
                  <a:ext uri="{FF2B5EF4-FFF2-40B4-BE49-F238E27FC236}">
                    <a16:creationId xmlns:a16="http://schemas.microsoft.com/office/drawing/2014/main" id="{1E081BCD-31AF-4E94-966D-497357D221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31" name="Freeform 13">
                <a:extLst>
                  <a:ext uri="{FF2B5EF4-FFF2-40B4-BE49-F238E27FC236}">
                    <a16:creationId xmlns:a16="http://schemas.microsoft.com/office/drawing/2014/main" id="{5082EAA7-B95F-462F-8307-2C9EC1C35A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32" name="Freeform 14">
                <a:extLst>
                  <a:ext uri="{FF2B5EF4-FFF2-40B4-BE49-F238E27FC236}">
                    <a16:creationId xmlns:a16="http://schemas.microsoft.com/office/drawing/2014/main" id="{E9A57125-4B73-448E-B7B7-94380A92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33" name="Freeform 15">
                <a:extLst>
                  <a:ext uri="{FF2B5EF4-FFF2-40B4-BE49-F238E27FC236}">
                    <a16:creationId xmlns:a16="http://schemas.microsoft.com/office/drawing/2014/main" id="{7290E834-81F0-42A1-B66B-33D458057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34" name="Line 16">
                <a:extLst>
                  <a:ext uri="{FF2B5EF4-FFF2-40B4-BE49-F238E27FC236}">
                    <a16:creationId xmlns:a16="http://schemas.microsoft.com/office/drawing/2014/main" id="{C9FA5563-6ED2-4EAC-A8ED-DF71850ACD99}"/>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5" name="Freeform 17">
                <a:extLst>
                  <a:ext uri="{FF2B5EF4-FFF2-40B4-BE49-F238E27FC236}">
                    <a16:creationId xmlns:a16="http://schemas.microsoft.com/office/drawing/2014/main" id="{50479572-5CA3-41F4-8BDC-F039335C2C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36" name="Freeform 18">
                <a:extLst>
                  <a:ext uri="{FF2B5EF4-FFF2-40B4-BE49-F238E27FC236}">
                    <a16:creationId xmlns:a16="http://schemas.microsoft.com/office/drawing/2014/main" id="{4156CB6F-DF65-4A51-A840-7A4177BDF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37" name="Freeform 19">
                <a:extLst>
                  <a:ext uri="{FF2B5EF4-FFF2-40B4-BE49-F238E27FC236}">
                    <a16:creationId xmlns:a16="http://schemas.microsoft.com/office/drawing/2014/main" id="{9252974F-88C0-4CAA-A42D-E94E2B7A6D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38" name="Freeform 20">
                <a:extLst>
                  <a:ext uri="{FF2B5EF4-FFF2-40B4-BE49-F238E27FC236}">
                    <a16:creationId xmlns:a16="http://schemas.microsoft.com/office/drawing/2014/main" id="{DE3974B2-2875-4AFE-A30A-6EE823E579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39" name="Rectangle 21">
                <a:extLst>
                  <a:ext uri="{FF2B5EF4-FFF2-40B4-BE49-F238E27FC236}">
                    <a16:creationId xmlns:a16="http://schemas.microsoft.com/office/drawing/2014/main" id="{948A52FE-E1B0-4297-BBBE-C860B4E3D3F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a14="http://schemas.microsoft.com/office/drawing/2010/main" xmlns="" w="9525">
                    <a:solidFill>
                      <a:srgbClr val="000000"/>
                    </a:solidFill>
                    <a:miter lim="800000"/>
                    <a:headEnd/>
                    <a:tailEnd/>
                  </a14:hiddenLine>
                </a:ext>
              </a:extLst>
            </p:spPr>
          </p:sp>
          <p:sp>
            <p:nvSpPr>
              <p:cNvPr id="40" name="Freeform 22">
                <a:extLst>
                  <a:ext uri="{FF2B5EF4-FFF2-40B4-BE49-F238E27FC236}">
                    <a16:creationId xmlns:a16="http://schemas.microsoft.com/office/drawing/2014/main" id="{C6E71B5D-6B02-417C-A0CF-4447C55F27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41" name="Freeform 23">
                <a:extLst>
                  <a:ext uri="{FF2B5EF4-FFF2-40B4-BE49-F238E27FC236}">
                    <a16:creationId xmlns:a16="http://schemas.microsoft.com/office/drawing/2014/main" id="{0FB94710-B373-451B-84A2-947DDB4564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42" name="Freeform 24">
                <a:extLst>
                  <a:ext uri="{FF2B5EF4-FFF2-40B4-BE49-F238E27FC236}">
                    <a16:creationId xmlns:a16="http://schemas.microsoft.com/office/drawing/2014/main" id="{4E47778B-FD55-4A2C-A53F-E548158C89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43" name="Freeform 25">
                <a:extLst>
                  <a:ext uri="{FF2B5EF4-FFF2-40B4-BE49-F238E27FC236}">
                    <a16:creationId xmlns:a16="http://schemas.microsoft.com/office/drawing/2014/main" id="{DA2A4F49-8FC4-4F12-8707-A6CC117E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44" name="Freeform 26">
                <a:extLst>
                  <a:ext uri="{FF2B5EF4-FFF2-40B4-BE49-F238E27FC236}">
                    <a16:creationId xmlns:a16="http://schemas.microsoft.com/office/drawing/2014/main" id="{2293D140-51FA-484D-8464-785D8FD3D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45" name="Freeform 27">
                <a:extLst>
                  <a:ext uri="{FF2B5EF4-FFF2-40B4-BE49-F238E27FC236}">
                    <a16:creationId xmlns:a16="http://schemas.microsoft.com/office/drawing/2014/main" id="{AA66B21A-3C7F-426E-9C38-C0D6AEF13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46" name="Freeform 28">
                <a:extLst>
                  <a:ext uri="{FF2B5EF4-FFF2-40B4-BE49-F238E27FC236}">
                    <a16:creationId xmlns:a16="http://schemas.microsoft.com/office/drawing/2014/main" id="{F22F8B0E-04B8-4D29-9E19-CACDAE6ABD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47" name="Freeform 29">
                <a:extLst>
                  <a:ext uri="{FF2B5EF4-FFF2-40B4-BE49-F238E27FC236}">
                    <a16:creationId xmlns:a16="http://schemas.microsoft.com/office/drawing/2014/main" id="{E0D8C2CC-1759-4605-B3C9-DA4B1EF250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48" name="Freeform 30">
                <a:extLst>
                  <a:ext uri="{FF2B5EF4-FFF2-40B4-BE49-F238E27FC236}">
                    <a16:creationId xmlns:a16="http://schemas.microsoft.com/office/drawing/2014/main" id="{547A4BC3-AA95-4A78-AC23-65A4CE843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49" name="Freeform 31">
                <a:extLst>
                  <a:ext uri="{FF2B5EF4-FFF2-40B4-BE49-F238E27FC236}">
                    <a16:creationId xmlns:a16="http://schemas.microsoft.com/office/drawing/2014/main" id="{93059BC9-C7C3-41F9-8BBA-7BF49FF60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grpSp>
        <p:grpSp>
          <p:nvGrpSpPr>
            <p:cNvPr id="12" name="Group 11">
              <a:extLst>
                <a:ext uri="{FF2B5EF4-FFF2-40B4-BE49-F238E27FC236}">
                  <a16:creationId xmlns:a16="http://schemas.microsoft.com/office/drawing/2014/main" id="{F335FE01-8192-4D2A-93F8-2F680F728C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 name="Freeform 32">
                <a:extLst>
                  <a:ext uri="{FF2B5EF4-FFF2-40B4-BE49-F238E27FC236}">
                    <a16:creationId xmlns:a16="http://schemas.microsoft.com/office/drawing/2014/main" id="{A150A82A-9896-4D5B-BAA5-0A7ECD078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14" name="Freeform 33">
                <a:extLst>
                  <a:ext uri="{FF2B5EF4-FFF2-40B4-BE49-F238E27FC236}">
                    <a16:creationId xmlns:a16="http://schemas.microsoft.com/office/drawing/2014/main" id="{82641EF7-9CDB-40BE-A964-13F866165C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15" name="Freeform 34">
                <a:extLst>
                  <a:ext uri="{FF2B5EF4-FFF2-40B4-BE49-F238E27FC236}">
                    <a16:creationId xmlns:a16="http://schemas.microsoft.com/office/drawing/2014/main" id="{A1D1CF16-B5BD-4021-9BA9-637569FC80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16" name="Freeform 35">
                <a:extLst>
                  <a:ext uri="{FF2B5EF4-FFF2-40B4-BE49-F238E27FC236}">
                    <a16:creationId xmlns:a16="http://schemas.microsoft.com/office/drawing/2014/main" id="{FF13F72C-CC27-48A0-AC55-686AB9153E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17" name="Freeform 36">
                <a:extLst>
                  <a:ext uri="{FF2B5EF4-FFF2-40B4-BE49-F238E27FC236}">
                    <a16:creationId xmlns:a16="http://schemas.microsoft.com/office/drawing/2014/main" id="{0EC3BA8B-33ED-483D-935C-170AD0C4DC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18" name="Freeform 37">
                <a:extLst>
                  <a:ext uri="{FF2B5EF4-FFF2-40B4-BE49-F238E27FC236}">
                    <a16:creationId xmlns:a16="http://schemas.microsoft.com/office/drawing/2014/main" id="{C4C451E6-48CE-4642-B51D-FE4484087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19" name="Freeform 38">
                <a:extLst>
                  <a:ext uri="{FF2B5EF4-FFF2-40B4-BE49-F238E27FC236}">
                    <a16:creationId xmlns:a16="http://schemas.microsoft.com/office/drawing/2014/main" id="{0F88F098-E44C-4A45-AE2B-595A7B8527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20" name="Freeform 39">
                <a:extLst>
                  <a:ext uri="{FF2B5EF4-FFF2-40B4-BE49-F238E27FC236}">
                    <a16:creationId xmlns:a16="http://schemas.microsoft.com/office/drawing/2014/main" id="{5B782B5D-8B67-4CD5-A0B3-8067BBB3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21" name="Freeform 40">
                <a:extLst>
                  <a:ext uri="{FF2B5EF4-FFF2-40B4-BE49-F238E27FC236}">
                    <a16:creationId xmlns:a16="http://schemas.microsoft.com/office/drawing/2014/main" id="{897A4906-0942-4CD6-840D-0915E0C4D0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p>
          <p:sp>
            <p:nvSpPr>
              <p:cNvPr id="22" name="Rectangle 41">
                <a:extLst>
                  <a:ext uri="{FF2B5EF4-FFF2-40B4-BE49-F238E27FC236}">
                    <a16:creationId xmlns:a16="http://schemas.microsoft.com/office/drawing/2014/main" id="{D1131789-2DD5-462E-9FC9-E25021F5CFB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a14="http://schemas.microsoft.com/office/drawing/2010/main" xmlns="" w="9525">
                    <a:solidFill>
                      <a:srgbClr val="000000"/>
                    </a:solidFill>
                    <a:miter lim="800000"/>
                    <a:headEnd/>
                    <a:tailEnd/>
                  </a14:hiddenLine>
                </a:ext>
              </a:extLst>
            </p:spPr>
          </p:sp>
        </p:grpSp>
      </p:grpSp>
      <p:sp useBgFill="1">
        <p:nvSpPr>
          <p:cNvPr id="51" name="Rectangle 50">
            <a:extLst>
              <a:ext uri="{FF2B5EF4-FFF2-40B4-BE49-F238E27FC236}">
                <a16:creationId xmlns:a16="http://schemas.microsoft.com/office/drawing/2014/main" id="{E978A47D-4F17-40FE-AB70-7AF78A957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Group 52">
            <a:extLst>
              <a:ext uri="{FF2B5EF4-FFF2-40B4-BE49-F238E27FC236}">
                <a16:creationId xmlns:a16="http://schemas.microsoft.com/office/drawing/2014/main" id="{85BE3A7E-6A3F-401E-A025-BBB8FDB8DD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54" name="Rectangle 5">
              <a:extLst>
                <a:ext uri="{FF2B5EF4-FFF2-40B4-BE49-F238E27FC236}">
                  <a16:creationId xmlns:a16="http://schemas.microsoft.com/office/drawing/2014/main" id="{41EE9036-817C-476C-BD59-B5184F9A3E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55" name="Freeform 6">
              <a:extLst>
                <a:ext uri="{FF2B5EF4-FFF2-40B4-BE49-F238E27FC236}">
                  <a16:creationId xmlns:a16="http://schemas.microsoft.com/office/drawing/2014/main" id="{F098087A-B4E4-4300-A841-44988BD88E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56" name="Freeform 7">
              <a:extLst>
                <a:ext uri="{FF2B5EF4-FFF2-40B4-BE49-F238E27FC236}">
                  <a16:creationId xmlns:a16="http://schemas.microsoft.com/office/drawing/2014/main" id="{F5BD5F4B-A39C-4DF9-84E4-A4D33F30E6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57" name="Freeform 8">
              <a:extLst>
                <a:ext uri="{FF2B5EF4-FFF2-40B4-BE49-F238E27FC236}">
                  <a16:creationId xmlns:a16="http://schemas.microsoft.com/office/drawing/2014/main" id="{D7FA9858-BFA0-4D5B-AF72-B1B65EB069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58" name="Freeform 9">
              <a:extLst>
                <a:ext uri="{FF2B5EF4-FFF2-40B4-BE49-F238E27FC236}">
                  <a16:creationId xmlns:a16="http://schemas.microsoft.com/office/drawing/2014/main" id="{A508A5F3-AFE0-4750-A9C2-B51A514FFC4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59" name="Freeform 10">
              <a:extLst>
                <a:ext uri="{FF2B5EF4-FFF2-40B4-BE49-F238E27FC236}">
                  <a16:creationId xmlns:a16="http://schemas.microsoft.com/office/drawing/2014/main" id="{92B4AAEB-ABF4-42A7-BE52-0B442190D1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0" name="Freeform 11">
              <a:extLst>
                <a:ext uri="{FF2B5EF4-FFF2-40B4-BE49-F238E27FC236}">
                  <a16:creationId xmlns:a16="http://schemas.microsoft.com/office/drawing/2014/main" id="{3767C370-4A42-4376-8CAE-606C4BC8F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1" name="Freeform 12">
              <a:extLst>
                <a:ext uri="{FF2B5EF4-FFF2-40B4-BE49-F238E27FC236}">
                  <a16:creationId xmlns:a16="http://schemas.microsoft.com/office/drawing/2014/main" id="{36205F53-9C95-4954-B97C-1625BB8A35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2" name="Freeform 13">
              <a:extLst>
                <a:ext uri="{FF2B5EF4-FFF2-40B4-BE49-F238E27FC236}">
                  <a16:creationId xmlns:a16="http://schemas.microsoft.com/office/drawing/2014/main" id="{DC80B58E-3469-43E9-96FC-D747B6983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3" name="Freeform 14">
              <a:extLst>
                <a:ext uri="{FF2B5EF4-FFF2-40B4-BE49-F238E27FC236}">
                  <a16:creationId xmlns:a16="http://schemas.microsoft.com/office/drawing/2014/main" id="{E17A4ED2-DDD7-4B4D-A39C-9B0121C88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4" name="Freeform 15">
              <a:extLst>
                <a:ext uri="{FF2B5EF4-FFF2-40B4-BE49-F238E27FC236}">
                  <a16:creationId xmlns:a16="http://schemas.microsoft.com/office/drawing/2014/main" id="{A2C14A85-E7A9-4E1D-809F-20F5CFA788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5" name="Line 16">
              <a:extLst>
                <a:ext uri="{FF2B5EF4-FFF2-40B4-BE49-F238E27FC236}">
                  <a16:creationId xmlns:a16="http://schemas.microsoft.com/office/drawing/2014/main" id="{F3D51E32-9399-4B7F-8D91-BF9A068B834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66" name="Freeform 17">
              <a:extLst>
                <a:ext uri="{FF2B5EF4-FFF2-40B4-BE49-F238E27FC236}">
                  <a16:creationId xmlns:a16="http://schemas.microsoft.com/office/drawing/2014/main" id="{9969F9D2-502D-4C1D-ABA5-02B1BF2A00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7" name="Freeform 18">
              <a:extLst>
                <a:ext uri="{FF2B5EF4-FFF2-40B4-BE49-F238E27FC236}">
                  <a16:creationId xmlns:a16="http://schemas.microsoft.com/office/drawing/2014/main" id="{4AE555C6-5623-478A-BF35-63E9929A3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8" name="Freeform 19">
              <a:extLst>
                <a:ext uri="{FF2B5EF4-FFF2-40B4-BE49-F238E27FC236}">
                  <a16:creationId xmlns:a16="http://schemas.microsoft.com/office/drawing/2014/main" id="{A3D3AED4-A69E-4301-9BB4-436DC5F0C9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9" name="Freeform 20">
              <a:extLst>
                <a:ext uri="{FF2B5EF4-FFF2-40B4-BE49-F238E27FC236}">
                  <a16:creationId xmlns:a16="http://schemas.microsoft.com/office/drawing/2014/main" id="{C3B8082C-2D81-48D7-8B45-85B7C89296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0" name="Rectangle 21">
              <a:extLst>
                <a:ext uri="{FF2B5EF4-FFF2-40B4-BE49-F238E27FC236}">
                  <a16:creationId xmlns:a16="http://schemas.microsoft.com/office/drawing/2014/main" id="{9AD35461-BA86-408B-8A29-244EB2F2FB5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71" name="Freeform 22">
              <a:extLst>
                <a:ext uri="{FF2B5EF4-FFF2-40B4-BE49-F238E27FC236}">
                  <a16:creationId xmlns:a16="http://schemas.microsoft.com/office/drawing/2014/main" id="{F238E495-B6C6-4857-899B-CDD584831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2" name="Freeform 23">
              <a:extLst>
                <a:ext uri="{FF2B5EF4-FFF2-40B4-BE49-F238E27FC236}">
                  <a16:creationId xmlns:a16="http://schemas.microsoft.com/office/drawing/2014/main" id="{E20A751E-054C-4EC2-8DA3-0EC923A6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3" name="Freeform 24">
              <a:extLst>
                <a:ext uri="{FF2B5EF4-FFF2-40B4-BE49-F238E27FC236}">
                  <a16:creationId xmlns:a16="http://schemas.microsoft.com/office/drawing/2014/main" id="{B6E8E701-3D21-4E5C-AB6E-9A7404697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4" name="Freeform 25">
              <a:extLst>
                <a:ext uri="{FF2B5EF4-FFF2-40B4-BE49-F238E27FC236}">
                  <a16:creationId xmlns:a16="http://schemas.microsoft.com/office/drawing/2014/main" id="{431BDA41-D09D-4984-B888-756F5F81B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5" name="Freeform 26">
              <a:extLst>
                <a:ext uri="{FF2B5EF4-FFF2-40B4-BE49-F238E27FC236}">
                  <a16:creationId xmlns:a16="http://schemas.microsoft.com/office/drawing/2014/main" id="{0DC943D2-20E4-4C00-82D2-D405A7C00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6" name="Freeform 27">
              <a:extLst>
                <a:ext uri="{FF2B5EF4-FFF2-40B4-BE49-F238E27FC236}">
                  <a16:creationId xmlns:a16="http://schemas.microsoft.com/office/drawing/2014/main" id="{4BC34A74-80A2-4DE1-8ADC-BBD170903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7" name="Freeform 28">
              <a:extLst>
                <a:ext uri="{FF2B5EF4-FFF2-40B4-BE49-F238E27FC236}">
                  <a16:creationId xmlns:a16="http://schemas.microsoft.com/office/drawing/2014/main" id="{C6C3CA25-431F-4E26-952D-4AA9C4C72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8" name="Freeform 29">
              <a:extLst>
                <a:ext uri="{FF2B5EF4-FFF2-40B4-BE49-F238E27FC236}">
                  <a16:creationId xmlns:a16="http://schemas.microsoft.com/office/drawing/2014/main" id="{776D1836-82AE-40EF-9829-C6B8D2CF0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9" name="Freeform 30">
              <a:extLst>
                <a:ext uri="{FF2B5EF4-FFF2-40B4-BE49-F238E27FC236}">
                  <a16:creationId xmlns:a16="http://schemas.microsoft.com/office/drawing/2014/main" id="{9A8E397E-ADF9-45C1-98F4-3F5A86378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80" name="Freeform 31">
              <a:extLst>
                <a:ext uri="{FF2B5EF4-FFF2-40B4-BE49-F238E27FC236}">
                  <a16:creationId xmlns:a16="http://schemas.microsoft.com/office/drawing/2014/main" id="{DE07CFD9-357F-40BC-A792-CE874BFE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sp>
        <p:nvSpPr>
          <p:cNvPr id="2" name="Título 1">
            <a:extLst>
              <a:ext uri="{FF2B5EF4-FFF2-40B4-BE49-F238E27FC236}">
                <a16:creationId xmlns:a16="http://schemas.microsoft.com/office/drawing/2014/main" id="{B7D077F8-EEED-E3D0-7917-4FD851A81A0D}"/>
              </a:ext>
            </a:extLst>
          </p:cNvPr>
          <p:cNvSpPr>
            <a:spLocks noGrp="1"/>
          </p:cNvSpPr>
          <p:nvPr>
            <p:ph type="ctrTitle"/>
          </p:nvPr>
        </p:nvSpPr>
        <p:spPr>
          <a:xfrm>
            <a:off x="1141413" y="1082673"/>
            <a:ext cx="3156963" cy="4708528"/>
          </a:xfrm>
        </p:spPr>
        <p:txBody>
          <a:bodyPr vert="horz" lIns="91440" tIns="45720" rIns="91440" bIns="45720" rtlCol="0" anchor="ctr">
            <a:normAutofit/>
          </a:bodyPr>
          <a:lstStyle/>
          <a:p>
            <a:pPr algn="r"/>
            <a:r>
              <a:rPr lang="en-US" sz="4000"/>
              <a:t>Milestone 2</a:t>
            </a:r>
          </a:p>
        </p:txBody>
      </p:sp>
      <p:cxnSp>
        <p:nvCxnSpPr>
          <p:cNvPr id="82" name="Straight Connector 81">
            <a:extLst>
              <a:ext uri="{FF2B5EF4-FFF2-40B4-BE49-F238E27FC236}">
                <a16:creationId xmlns:a16="http://schemas.microsoft.com/office/drawing/2014/main" id="{085ECEC0-FF5D-4348-92C7-1EA7C61E77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Subtítulo 2">
            <a:extLst>
              <a:ext uri="{FF2B5EF4-FFF2-40B4-BE49-F238E27FC236}">
                <a16:creationId xmlns:a16="http://schemas.microsoft.com/office/drawing/2014/main" id="{AA49CED2-A219-8C0B-6ADD-4E6F7B53F854}"/>
              </a:ext>
            </a:extLst>
          </p:cNvPr>
          <p:cNvSpPr>
            <a:spLocks noGrp="1"/>
          </p:cNvSpPr>
          <p:nvPr>
            <p:ph type="subTitle" idx="1"/>
          </p:nvPr>
        </p:nvSpPr>
        <p:spPr>
          <a:xfrm>
            <a:off x="5297763" y="1082673"/>
            <a:ext cx="5751237" cy="5240490"/>
          </a:xfrm>
        </p:spPr>
        <p:txBody>
          <a:bodyPr vert="horz" lIns="91440" tIns="45720" rIns="91440" bIns="45720" rtlCol="0" anchor="ctr">
            <a:normAutofit/>
          </a:bodyPr>
          <a:lstStyle/>
          <a:p>
            <a:pPr indent="-228600">
              <a:buFont typeface="Arial" panose="020B0604020202020204" pitchFamily="34" charset="0"/>
              <a:buChar char="•"/>
            </a:pPr>
            <a:r>
              <a:rPr lang="en-US" sz="1800">
                <a:solidFill>
                  <a:schemeClr val="tx1"/>
                </a:solidFill>
              </a:rPr>
              <a:t>Elaboration phase</a:t>
            </a:r>
          </a:p>
          <a:p>
            <a:pPr indent="-228600">
              <a:spcBef>
                <a:spcPts val="0"/>
              </a:spcBef>
              <a:buFont typeface="Arial" panose="020B0604020202020204" pitchFamily="34" charset="0"/>
              <a:buChar char="•"/>
            </a:pPr>
            <a:r>
              <a:rPr lang="en-US" sz="1800">
                <a:solidFill>
                  <a:schemeClr val="tx1"/>
                </a:solidFill>
              </a:rPr>
              <a:t>Group 7 </a:t>
            </a:r>
          </a:p>
          <a:p>
            <a:pPr indent="-228600">
              <a:spcBef>
                <a:spcPts val="0"/>
              </a:spcBef>
              <a:buFont typeface="Arial" panose="020B0604020202020204" pitchFamily="34" charset="0"/>
              <a:buChar char="•"/>
            </a:pPr>
            <a:r>
              <a:rPr lang="en-US" sz="1800">
                <a:solidFill>
                  <a:schemeClr val="tx1"/>
                </a:solidFill>
              </a:rPr>
              <a:t>Key Management System for a QKD Network</a:t>
            </a:r>
          </a:p>
          <a:p>
            <a:pPr indent="-228600">
              <a:spcBef>
                <a:spcPts val="0"/>
              </a:spcBef>
              <a:buFont typeface="Arial" panose="020B0604020202020204" pitchFamily="34" charset="0"/>
              <a:buChar char="•"/>
            </a:pPr>
            <a:endParaRPr lang="en-US" sz="1800">
              <a:solidFill>
                <a:schemeClr val="tx1"/>
              </a:solidFill>
            </a:endParaRPr>
          </a:p>
          <a:p>
            <a:pPr indent="-228600">
              <a:buFont typeface="Arial" panose="020B0604020202020204" pitchFamily="34" charset="0"/>
              <a:buChar char="•"/>
            </a:pPr>
            <a:endParaRPr lang="en-US" sz="1800">
              <a:solidFill>
                <a:schemeClr val="tx1"/>
              </a:solidFill>
            </a:endParaRPr>
          </a:p>
        </p:txBody>
      </p:sp>
      <p:grpSp>
        <p:nvGrpSpPr>
          <p:cNvPr id="84" name="Group 83">
            <a:extLst>
              <a:ext uri="{FF2B5EF4-FFF2-40B4-BE49-F238E27FC236}">
                <a16:creationId xmlns:a16="http://schemas.microsoft.com/office/drawing/2014/main" id="{F4E035BE-9FF4-43D3-BC25-CF582D7FF8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85" name="Freeform 32">
              <a:extLst>
                <a:ext uri="{FF2B5EF4-FFF2-40B4-BE49-F238E27FC236}">
                  <a16:creationId xmlns:a16="http://schemas.microsoft.com/office/drawing/2014/main" id="{F98BCEB2-EC20-4E84-A994-0AC37292C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86" name="Freeform 33">
              <a:extLst>
                <a:ext uri="{FF2B5EF4-FFF2-40B4-BE49-F238E27FC236}">
                  <a16:creationId xmlns:a16="http://schemas.microsoft.com/office/drawing/2014/main" id="{7A2E1821-AEDF-417E-9F17-83379E9C0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87" name="Freeform 34">
              <a:extLst>
                <a:ext uri="{FF2B5EF4-FFF2-40B4-BE49-F238E27FC236}">
                  <a16:creationId xmlns:a16="http://schemas.microsoft.com/office/drawing/2014/main" id="{CB3734E2-8292-4B47-B6AB-0E5A058DE9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88" name="Freeform 35">
              <a:extLst>
                <a:ext uri="{FF2B5EF4-FFF2-40B4-BE49-F238E27FC236}">
                  <a16:creationId xmlns:a16="http://schemas.microsoft.com/office/drawing/2014/main" id="{A0B09C51-29AB-45C0-B707-CCFB9DF28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89" name="Freeform 36">
              <a:extLst>
                <a:ext uri="{FF2B5EF4-FFF2-40B4-BE49-F238E27FC236}">
                  <a16:creationId xmlns:a16="http://schemas.microsoft.com/office/drawing/2014/main" id="{510C0CED-AE1B-45AE-B5E1-57521E589D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0" name="Freeform 37">
              <a:extLst>
                <a:ext uri="{FF2B5EF4-FFF2-40B4-BE49-F238E27FC236}">
                  <a16:creationId xmlns:a16="http://schemas.microsoft.com/office/drawing/2014/main" id="{591F2327-4B45-41AA-B41C-7404B6A1E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1" name="Freeform 38">
              <a:extLst>
                <a:ext uri="{FF2B5EF4-FFF2-40B4-BE49-F238E27FC236}">
                  <a16:creationId xmlns:a16="http://schemas.microsoft.com/office/drawing/2014/main" id="{5A63224C-41A0-42C0-96F6-0B2BE99A1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2" name="Freeform 39">
              <a:extLst>
                <a:ext uri="{FF2B5EF4-FFF2-40B4-BE49-F238E27FC236}">
                  <a16:creationId xmlns:a16="http://schemas.microsoft.com/office/drawing/2014/main" id="{A7C00B9F-C253-4776-9935-EC02254A4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3" name="Freeform 40">
              <a:extLst>
                <a:ext uri="{FF2B5EF4-FFF2-40B4-BE49-F238E27FC236}">
                  <a16:creationId xmlns:a16="http://schemas.microsoft.com/office/drawing/2014/main" id="{5062D4AA-13F3-4064-8440-FFE8562D85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94" name="Rectangle 41">
              <a:extLst>
                <a:ext uri="{FF2B5EF4-FFF2-40B4-BE49-F238E27FC236}">
                  <a16:creationId xmlns:a16="http://schemas.microsoft.com/office/drawing/2014/main" id="{3E143B27-CB82-440B-879B-D25C1891C1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sp>
        <p:nvSpPr>
          <p:cNvPr id="4" name="TextBox 3">
            <a:extLst>
              <a:ext uri="{FF2B5EF4-FFF2-40B4-BE49-F238E27FC236}">
                <a16:creationId xmlns:a16="http://schemas.microsoft.com/office/drawing/2014/main" id="{4B93528D-C51E-30CF-749B-15EEEDAEEECE}"/>
              </a:ext>
            </a:extLst>
          </p:cNvPr>
          <p:cNvSpPr txBox="1"/>
          <p:nvPr/>
        </p:nvSpPr>
        <p:spPr>
          <a:xfrm>
            <a:off x="9140561" y="4921744"/>
            <a:ext cx="578126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t>Guilherme Andrade  </a:t>
            </a:r>
          </a:p>
          <a:p>
            <a:pPr marL="285750" indent="-285750">
              <a:buFont typeface="Arial"/>
              <a:buChar char="•"/>
            </a:pPr>
            <a:r>
              <a:rPr lang="en-US"/>
              <a:t>João Paulo Rodrigues</a:t>
            </a:r>
          </a:p>
          <a:p>
            <a:pPr marL="285750" indent="-285750">
              <a:buFont typeface="Arial"/>
              <a:buChar char="•"/>
            </a:pPr>
            <a:r>
              <a:rPr lang="en-US"/>
              <a:t>André Miragaia</a:t>
            </a:r>
          </a:p>
          <a:p>
            <a:pPr marL="285750" indent="-285750">
              <a:buFont typeface="Arial"/>
              <a:buChar char="•"/>
            </a:pPr>
            <a:r>
              <a:rPr lang="en-US"/>
              <a:t>Guilherme Duarte</a:t>
            </a:r>
          </a:p>
          <a:p>
            <a:pPr marL="285750" indent="-285750">
              <a:buFont typeface="Arial"/>
              <a:buChar char="•"/>
            </a:pPr>
            <a:r>
              <a:rPr lang="en-US"/>
              <a:t>Patricia Cardoso</a:t>
            </a:r>
          </a:p>
          <a:p>
            <a:pPr marL="285750" indent="-285750">
              <a:buFont typeface="Arial"/>
              <a:buChar char="•"/>
            </a:pPr>
            <a:r>
              <a:rPr lang="en-US"/>
              <a:t>Inês Santos </a:t>
            </a:r>
          </a:p>
        </p:txBody>
      </p:sp>
      <p:sp>
        <p:nvSpPr>
          <p:cNvPr id="5" name="TextBox 4">
            <a:extLst>
              <a:ext uri="{FF2B5EF4-FFF2-40B4-BE49-F238E27FC236}">
                <a16:creationId xmlns:a16="http://schemas.microsoft.com/office/drawing/2014/main" id="{DE797CC8-4175-4325-362D-F304394BBA8D}"/>
              </a:ext>
            </a:extLst>
          </p:cNvPr>
          <p:cNvSpPr txBox="1"/>
          <p:nvPr/>
        </p:nvSpPr>
        <p:spPr>
          <a:xfrm>
            <a:off x="1258956" y="198782"/>
            <a:ext cx="501926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t>Supervisors:</a:t>
            </a:r>
          </a:p>
          <a:p>
            <a:pPr marL="285750" indent="-285750">
              <a:buFont typeface="Arial"/>
              <a:buChar char="•"/>
            </a:pPr>
            <a:r>
              <a:rPr lang="en-US"/>
              <a:t>Armando Nolasco Pinto</a:t>
            </a:r>
          </a:p>
          <a:p>
            <a:pPr marL="285750" indent="-285750">
              <a:buFont typeface="Arial"/>
              <a:buChar char="•"/>
            </a:pPr>
            <a:r>
              <a:rPr lang="en-US"/>
              <a:t>Diogo Matos</a:t>
            </a:r>
          </a:p>
          <a:p>
            <a:pPr marL="285750" indent="-285750">
              <a:buFont typeface="Arial"/>
              <a:buChar char="•"/>
            </a:pPr>
            <a:endParaRPr lang="en-US" b="1"/>
          </a:p>
        </p:txBody>
      </p:sp>
    </p:spTree>
    <p:extLst>
      <p:ext uri="{BB962C8B-B14F-4D97-AF65-F5344CB8AC3E}">
        <p14:creationId xmlns:p14="http://schemas.microsoft.com/office/powerpoint/2010/main" val="121727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B5563-7330-BDF2-795C-85E06858D121}"/>
              </a:ext>
            </a:extLst>
          </p:cNvPr>
          <p:cNvSpPr>
            <a:spLocks noGrp="1"/>
          </p:cNvSpPr>
          <p:nvPr>
            <p:ph type="title"/>
          </p:nvPr>
        </p:nvSpPr>
        <p:spPr>
          <a:xfrm>
            <a:off x="1563347" y="171394"/>
            <a:ext cx="9905998" cy="1478570"/>
          </a:xfrm>
        </p:spPr>
        <p:txBody>
          <a:bodyPr/>
          <a:lstStyle/>
          <a:p>
            <a:r>
              <a:rPr lang="en-US" err="1"/>
              <a:t>DEmo</a:t>
            </a:r>
            <a:r>
              <a:rPr lang="en-US"/>
              <a:t> architecture</a:t>
            </a:r>
          </a:p>
        </p:txBody>
      </p:sp>
      <p:sp>
        <p:nvSpPr>
          <p:cNvPr id="5" name="Slide Number Placeholder 2">
            <a:extLst>
              <a:ext uri="{FF2B5EF4-FFF2-40B4-BE49-F238E27FC236}">
                <a16:creationId xmlns:a16="http://schemas.microsoft.com/office/drawing/2014/main" id="{B6B14399-E72C-FA8A-B7FB-B146547E7E49}"/>
              </a:ext>
            </a:extLst>
          </p:cNvPr>
          <p:cNvSpPr>
            <a:spLocks noGrp="1"/>
          </p:cNvSpPr>
          <p:nvPr>
            <p:ph type="sldNum" sz="quarter" idx="12"/>
          </p:nvPr>
        </p:nvSpPr>
        <p:spPr>
          <a:xfrm>
            <a:off x="11060407" y="6336057"/>
            <a:ext cx="771089" cy="365125"/>
          </a:xfrm>
        </p:spPr>
        <p:txBody>
          <a:bodyPr/>
          <a:lstStyle/>
          <a:p>
            <a:r>
              <a:rPr lang="pt-PT"/>
              <a:t>9</a:t>
            </a:r>
            <a:endParaRPr lang="en-US"/>
          </a:p>
        </p:txBody>
      </p:sp>
      <p:pic>
        <p:nvPicPr>
          <p:cNvPr id="4" name="Picture 3" descr="A diagram of a software application&#10;&#10;Description automatically generated">
            <a:extLst>
              <a:ext uri="{FF2B5EF4-FFF2-40B4-BE49-F238E27FC236}">
                <a16:creationId xmlns:a16="http://schemas.microsoft.com/office/drawing/2014/main" id="{351D0AAA-BBBB-F680-F73F-4CD8465FC389}"/>
              </a:ext>
            </a:extLst>
          </p:cNvPr>
          <p:cNvPicPr>
            <a:picLocks noChangeAspect="1"/>
          </p:cNvPicPr>
          <p:nvPr/>
        </p:nvPicPr>
        <p:blipFill>
          <a:blip r:embed="rId3"/>
          <a:stretch>
            <a:fillRect/>
          </a:stretch>
        </p:blipFill>
        <p:spPr>
          <a:xfrm>
            <a:off x="1" y="2017992"/>
            <a:ext cx="12191998" cy="2822016"/>
          </a:xfrm>
          <a:prstGeom prst="rect">
            <a:avLst/>
          </a:prstGeom>
        </p:spPr>
      </p:pic>
    </p:spTree>
    <p:extLst>
      <p:ext uri="{BB962C8B-B14F-4D97-AF65-F5344CB8AC3E}">
        <p14:creationId xmlns:p14="http://schemas.microsoft.com/office/powerpoint/2010/main" val="2205744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34EA3-D202-D99A-701D-810CEF011AAF}"/>
              </a:ext>
            </a:extLst>
          </p:cNvPr>
          <p:cNvSpPr>
            <a:spLocks noGrp="1"/>
          </p:cNvSpPr>
          <p:nvPr>
            <p:ph type="title"/>
          </p:nvPr>
        </p:nvSpPr>
        <p:spPr>
          <a:xfrm>
            <a:off x="1357664" y="972110"/>
            <a:ext cx="7866930" cy="950250"/>
          </a:xfrm>
        </p:spPr>
        <p:txBody>
          <a:bodyPr>
            <a:normAutofit/>
          </a:bodyPr>
          <a:lstStyle/>
          <a:p>
            <a:r>
              <a:rPr lang="en-US"/>
              <a:t>Bibliography</a:t>
            </a:r>
          </a:p>
        </p:txBody>
      </p:sp>
      <p:sp>
        <p:nvSpPr>
          <p:cNvPr id="3" name="Content Placeholder 2">
            <a:extLst>
              <a:ext uri="{FF2B5EF4-FFF2-40B4-BE49-F238E27FC236}">
                <a16:creationId xmlns:a16="http://schemas.microsoft.com/office/drawing/2014/main" id="{6221056E-4580-F66F-E3A9-793E231FA11A}"/>
              </a:ext>
            </a:extLst>
          </p:cNvPr>
          <p:cNvSpPr>
            <a:spLocks noGrp="1"/>
          </p:cNvSpPr>
          <p:nvPr>
            <p:ph idx="1"/>
          </p:nvPr>
        </p:nvSpPr>
        <p:spPr>
          <a:xfrm>
            <a:off x="1189640" y="1921538"/>
            <a:ext cx="9209973" cy="4404799"/>
          </a:xfrm>
        </p:spPr>
        <p:txBody>
          <a:bodyPr vert="horz" lIns="91440" tIns="45720" rIns="91440" bIns="45720" rtlCol="0" anchor="t">
            <a:noAutofit/>
          </a:bodyPr>
          <a:lstStyle/>
          <a:p>
            <a:pPr marL="0" indent="0">
              <a:buNone/>
            </a:pPr>
            <a:r>
              <a:rPr lang="en-US" sz="1400">
                <a:solidFill>
                  <a:srgbClr val="DBDEE1"/>
                </a:solidFill>
                <a:ea typeface="+mn-lt"/>
                <a:cs typeface="+mn-lt"/>
              </a:rPr>
              <a:t>Ekert, Artur. “Quantum cryptography based on Bell's theorem.” Physical review letters 67 6 (1991): 661-663 .</a:t>
            </a:r>
          </a:p>
          <a:p>
            <a:pPr marL="0" indent="0">
              <a:buNone/>
            </a:pPr>
            <a:r>
              <a:rPr lang="en-US" sz="1400">
                <a:solidFill>
                  <a:srgbClr val="DBDEE1"/>
                </a:solidFill>
                <a:ea typeface="+mn-lt"/>
                <a:cs typeface="+mn-lt"/>
              </a:rPr>
              <a:t>A. R. Dixon, Z. L. Yuan, J. F. Dynes, A. W. Sharpe, and A. J. Shields, "Gigahertz decoy quantum key distribution with 1 Mbit/s secure key rate," Opt. Express 16, 18790-18797 (2008).</a:t>
            </a:r>
          </a:p>
          <a:p>
            <a:pPr marL="0" indent="0">
              <a:buNone/>
            </a:pPr>
            <a:r>
              <a:rPr lang="en-US" sz="1400">
                <a:solidFill>
                  <a:srgbClr val="DBDEE1"/>
                </a:solidFill>
                <a:ea typeface="+mn-lt"/>
                <a:cs typeface="+mn-lt"/>
              </a:rPr>
              <a:t>Korzh, B., Lim, C., </a:t>
            </a:r>
            <a:r>
              <a:rPr lang="en-US" sz="1400" err="1">
                <a:solidFill>
                  <a:srgbClr val="DBDEE1"/>
                </a:solidFill>
                <a:ea typeface="+mn-lt"/>
                <a:cs typeface="+mn-lt"/>
              </a:rPr>
              <a:t>Houlmann</a:t>
            </a:r>
            <a:r>
              <a:rPr lang="en-US" sz="1400">
                <a:solidFill>
                  <a:srgbClr val="DBDEE1"/>
                </a:solidFill>
                <a:ea typeface="+mn-lt"/>
                <a:cs typeface="+mn-lt"/>
              </a:rPr>
              <a:t>, R. et al. Provably secure and practical quantum key distribution over 307 km of optical </a:t>
            </a:r>
            <a:r>
              <a:rPr lang="en-US" sz="1400" err="1">
                <a:solidFill>
                  <a:srgbClr val="DBDEE1"/>
                </a:solidFill>
                <a:ea typeface="+mn-lt"/>
                <a:cs typeface="+mn-lt"/>
              </a:rPr>
              <a:t>fibre</a:t>
            </a:r>
            <a:r>
              <a:rPr lang="en-US" sz="1400">
                <a:solidFill>
                  <a:srgbClr val="DBDEE1"/>
                </a:solidFill>
                <a:ea typeface="+mn-lt"/>
                <a:cs typeface="+mn-lt"/>
              </a:rPr>
              <a:t>. Nature Photon 9, 163–168 (2015). </a:t>
            </a:r>
            <a:endParaRPr lang="en-US" sz="1400">
              <a:solidFill>
                <a:srgbClr val="FFFFFF"/>
              </a:solidFill>
              <a:ea typeface="+mn-lt"/>
              <a:cs typeface="+mn-lt"/>
            </a:endParaRPr>
          </a:p>
          <a:p>
            <a:pPr marL="0" indent="0">
              <a:buNone/>
            </a:pPr>
            <a:r>
              <a:rPr lang="en-US" sz="1400">
                <a:solidFill>
                  <a:srgbClr val="DBDEE1"/>
                </a:solidFill>
                <a:ea typeface="+mn-lt"/>
                <a:cs typeface="+mn-lt"/>
              </a:rPr>
              <a:t>Juan Yin et al. ,Satellite-based entanglement distribution over 1200 kilometers.Science356,1140-1144(2017).DOI:10.1126/science.aan3211</a:t>
            </a:r>
            <a:endParaRPr lang="en-US" sz="1400"/>
          </a:p>
          <a:p>
            <a:pPr marL="0" indent="0">
              <a:buNone/>
            </a:pPr>
            <a:r>
              <a:rPr lang="en-US" sz="1400">
                <a:solidFill>
                  <a:srgbClr val="DBDEE1"/>
                </a:solidFill>
                <a:ea typeface="+mn-lt"/>
                <a:cs typeface="+mn-lt"/>
              </a:rPr>
              <a:t>Zhang, Yichen &amp; Li, Zhengyu &amp; Chen, Ziyang &amp; </a:t>
            </a:r>
            <a:r>
              <a:rPr lang="en-US" sz="1400" err="1">
                <a:solidFill>
                  <a:srgbClr val="DBDEE1"/>
                </a:solidFill>
                <a:ea typeface="+mn-lt"/>
                <a:cs typeface="+mn-lt"/>
              </a:rPr>
              <a:t>Weedbrook</a:t>
            </a:r>
            <a:r>
              <a:rPr lang="en-US" sz="1400">
                <a:solidFill>
                  <a:srgbClr val="DBDEE1"/>
                </a:solidFill>
                <a:ea typeface="+mn-lt"/>
                <a:cs typeface="+mn-lt"/>
              </a:rPr>
              <a:t>, Christian &amp; Zhao, </a:t>
            </a:r>
            <a:r>
              <a:rPr lang="en-US" sz="1400" err="1">
                <a:solidFill>
                  <a:srgbClr val="DBDEE1"/>
                </a:solidFill>
                <a:ea typeface="+mn-lt"/>
                <a:cs typeface="+mn-lt"/>
              </a:rPr>
              <a:t>Yijia</a:t>
            </a:r>
            <a:r>
              <a:rPr lang="en-US" sz="1400">
                <a:solidFill>
                  <a:srgbClr val="DBDEE1"/>
                </a:solidFill>
                <a:ea typeface="+mn-lt"/>
                <a:cs typeface="+mn-lt"/>
              </a:rPr>
              <a:t> &amp; Wang, Xiangyu &amp; Huang, </a:t>
            </a:r>
            <a:r>
              <a:rPr lang="en-US" sz="1400" err="1">
                <a:solidFill>
                  <a:srgbClr val="DBDEE1"/>
                </a:solidFill>
                <a:ea typeface="+mn-lt"/>
                <a:cs typeface="+mn-lt"/>
              </a:rPr>
              <a:t>Yundi</a:t>
            </a:r>
            <a:r>
              <a:rPr lang="en-US" sz="1400">
                <a:solidFill>
                  <a:srgbClr val="DBDEE1"/>
                </a:solidFill>
                <a:ea typeface="+mn-lt"/>
                <a:cs typeface="+mn-lt"/>
              </a:rPr>
              <a:t> &amp; Xu, </a:t>
            </a:r>
            <a:r>
              <a:rPr lang="en-US" sz="1400" err="1">
                <a:solidFill>
                  <a:srgbClr val="DBDEE1"/>
                </a:solidFill>
                <a:ea typeface="+mn-lt"/>
                <a:cs typeface="+mn-lt"/>
              </a:rPr>
              <a:t>Chunchao</a:t>
            </a:r>
            <a:r>
              <a:rPr lang="en-US" sz="1400">
                <a:solidFill>
                  <a:srgbClr val="DBDEE1"/>
                </a:solidFill>
                <a:ea typeface="+mn-lt"/>
                <a:cs typeface="+mn-lt"/>
              </a:rPr>
              <a:t> &amp; </a:t>
            </a:r>
            <a:r>
              <a:rPr lang="en-US" sz="1400" err="1">
                <a:solidFill>
                  <a:srgbClr val="DBDEE1"/>
                </a:solidFill>
                <a:ea typeface="+mn-lt"/>
                <a:cs typeface="+mn-lt"/>
              </a:rPr>
              <a:t>Xiaoxiong</a:t>
            </a:r>
            <a:r>
              <a:rPr lang="en-US" sz="1400">
                <a:solidFill>
                  <a:srgbClr val="DBDEE1"/>
                </a:solidFill>
                <a:ea typeface="+mn-lt"/>
                <a:cs typeface="+mn-lt"/>
              </a:rPr>
              <a:t>, Zhang &amp; Wang, Zhenya &amp; Li, Mei &amp; Zhang, Xueying &amp; Zheng, </a:t>
            </a:r>
            <a:r>
              <a:rPr lang="en-US" sz="1400" err="1">
                <a:solidFill>
                  <a:srgbClr val="DBDEE1"/>
                </a:solidFill>
                <a:ea typeface="+mn-lt"/>
                <a:cs typeface="+mn-lt"/>
              </a:rPr>
              <a:t>Ziyong</a:t>
            </a:r>
            <a:r>
              <a:rPr lang="en-US" sz="1400">
                <a:solidFill>
                  <a:srgbClr val="DBDEE1"/>
                </a:solidFill>
                <a:ea typeface="+mn-lt"/>
                <a:cs typeface="+mn-lt"/>
              </a:rPr>
              <a:t> &amp; Chu, </a:t>
            </a:r>
            <a:r>
              <a:rPr lang="en-US" sz="1400" err="1">
                <a:solidFill>
                  <a:srgbClr val="DBDEE1"/>
                </a:solidFill>
                <a:ea typeface="+mn-lt"/>
                <a:cs typeface="+mn-lt"/>
              </a:rPr>
              <a:t>Binjie</a:t>
            </a:r>
            <a:r>
              <a:rPr lang="en-US" sz="1400">
                <a:solidFill>
                  <a:srgbClr val="DBDEE1"/>
                </a:solidFill>
                <a:ea typeface="+mn-lt"/>
                <a:cs typeface="+mn-lt"/>
              </a:rPr>
              <a:t> &amp; Gao, Xinyu &amp; Meng, Nan &amp; Cai, Weiwen &amp; Wang, Zheng &amp; Wang, Gan &amp; Guo, Hong. (2019). Continuous-variable QKD over 50 km commercial fiber. Quantum Science and Technology. 4. 035006. 10.1088/2058-9565/ab19d1.</a:t>
            </a:r>
            <a:endParaRPr lang="en-US" sz="1400"/>
          </a:p>
          <a:p>
            <a:pPr marL="0" indent="0">
              <a:buNone/>
            </a:pPr>
            <a:r>
              <a:rPr lang="en-US" sz="1400">
                <a:solidFill>
                  <a:srgbClr val="DBDEE1"/>
                </a:solidFill>
                <a:ea typeface="+mn-lt"/>
                <a:cs typeface="+mn-lt"/>
              </a:rPr>
              <a:t>R. Takahashi, Y. Tanizawa and A. Dixon, "A high-speed key management method for quantum key distribution network," 2019 Eleventh International Conference on Ubiquitous and Future Networks (ICUFN), Zagreb, Croatia, 2019, pp. 437-442, </a:t>
            </a:r>
            <a:r>
              <a:rPr lang="en-US" sz="1400" err="1">
                <a:solidFill>
                  <a:srgbClr val="DBDEE1"/>
                </a:solidFill>
                <a:ea typeface="+mn-lt"/>
                <a:cs typeface="+mn-lt"/>
              </a:rPr>
              <a:t>doi</a:t>
            </a:r>
            <a:r>
              <a:rPr lang="en-US" sz="1400">
                <a:solidFill>
                  <a:srgbClr val="DBDEE1"/>
                </a:solidFill>
                <a:ea typeface="+mn-lt"/>
                <a:cs typeface="+mn-lt"/>
              </a:rPr>
              <a:t>: 10.1109/ICUFN.2019.8806052.</a:t>
            </a:r>
            <a:endParaRPr lang="en-US" sz="1400"/>
          </a:p>
          <a:p>
            <a:pPr marL="0" indent="0">
              <a:buNone/>
            </a:pPr>
            <a:endParaRPr lang="en-US" sz="1200">
              <a:solidFill>
                <a:srgbClr val="DBDEE1"/>
              </a:solidFill>
            </a:endParaRPr>
          </a:p>
        </p:txBody>
      </p:sp>
      <p:sp>
        <p:nvSpPr>
          <p:cNvPr id="7" name="Slide Number Placeholder 2">
            <a:extLst>
              <a:ext uri="{FF2B5EF4-FFF2-40B4-BE49-F238E27FC236}">
                <a16:creationId xmlns:a16="http://schemas.microsoft.com/office/drawing/2014/main" id="{4E72CC74-375A-BED4-405C-355743770788}"/>
              </a:ext>
            </a:extLst>
          </p:cNvPr>
          <p:cNvSpPr>
            <a:spLocks noGrp="1"/>
          </p:cNvSpPr>
          <p:nvPr>
            <p:ph type="sldNum" sz="quarter" idx="12"/>
          </p:nvPr>
        </p:nvSpPr>
        <p:spPr>
          <a:xfrm>
            <a:off x="11060407" y="6336057"/>
            <a:ext cx="771089" cy="365125"/>
          </a:xfrm>
        </p:spPr>
        <p:txBody>
          <a:bodyPr/>
          <a:lstStyle/>
          <a:p>
            <a:r>
              <a:rPr lang="pt-PT"/>
              <a:t>3</a:t>
            </a:r>
            <a:endParaRPr lang="en-US"/>
          </a:p>
        </p:txBody>
      </p:sp>
    </p:spTree>
    <p:extLst>
      <p:ext uri="{BB962C8B-B14F-4D97-AF65-F5344CB8AC3E}">
        <p14:creationId xmlns:p14="http://schemas.microsoft.com/office/powerpoint/2010/main" val="5502206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29927E-7E30-742C-BAAB-B2A51493C314}"/>
              </a:ext>
            </a:extLst>
          </p:cNvPr>
          <p:cNvSpPr>
            <a:spLocks noGrp="1"/>
          </p:cNvSpPr>
          <p:nvPr>
            <p:ph type="title"/>
          </p:nvPr>
        </p:nvSpPr>
        <p:spPr>
          <a:xfrm>
            <a:off x="996570" y="39146"/>
            <a:ext cx="9905998" cy="1478570"/>
          </a:xfrm>
        </p:spPr>
        <p:txBody>
          <a:bodyPr>
            <a:normAutofit/>
          </a:bodyPr>
          <a:lstStyle/>
          <a:p>
            <a:r>
              <a:rPr lang="pt-PT" err="1"/>
              <a:t>State-of-the-art</a:t>
            </a:r>
          </a:p>
        </p:txBody>
      </p:sp>
      <p:sp>
        <p:nvSpPr>
          <p:cNvPr id="3" name="Slide Number Placeholder 2">
            <a:extLst>
              <a:ext uri="{FF2B5EF4-FFF2-40B4-BE49-F238E27FC236}">
                <a16:creationId xmlns:a16="http://schemas.microsoft.com/office/drawing/2014/main" id="{CC618BD8-381F-E367-FEE7-6589B0D86117}"/>
              </a:ext>
            </a:extLst>
          </p:cNvPr>
          <p:cNvSpPr>
            <a:spLocks noGrp="1"/>
          </p:cNvSpPr>
          <p:nvPr>
            <p:ph type="sldNum" sz="quarter" idx="12"/>
          </p:nvPr>
        </p:nvSpPr>
        <p:spPr>
          <a:xfrm>
            <a:off x="10276321" y="5883274"/>
            <a:ext cx="771089" cy="365125"/>
          </a:xfrm>
        </p:spPr>
        <p:txBody>
          <a:bodyPr>
            <a:normAutofit/>
          </a:bodyPr>
          <a:lstStyle/>
          <a:p>
            <a:pPr>
              <a:spcAft>
                <a:spcPts val="600"/>
              </a:spcAft>
            </a:pPr>
            <a:fld id="{570DD591-4B14-4CAC-BADE-36E486188616}" type="slidenum">
              <a:rPr lang="pt-PT" smtClean="0"/>
              <a:pPr>
                <a:spcAft>
                  <a:spcPts val="600"/>
                </a:spcAft>
              </a:pPr>
              <a:t>2</a:t>
            </a:fld>
            <a:endParaRPr lang="en-US"/>
          </a:p>
        </p:txBody>
      </p:sp>
      <p:graphicFrame>
        <p:nvGraphicFramePr>
          <p:cNvPr id="10" name="Content Placeholder 9">
            <a:extLst>
              <a:ext uri="{FF2B5EF4-FFF2-40B4-BE49-F238E27FC236}">
                <a16:creationId xmlns:a16="http://schemas.microsoft.com/office/drawing/2014/main" id="{1D888EE5-F9B2-6076-79CF-346222CDEC15}"/>
              </a:ext>
            </a:extLst>
          </p:cNvPr>
          <p:cNvGraphicFramePr>
            <a:graphicFrameLocks noGrp="1"/>
          </p:cNvGraphicFramePr>
          <p:nvPr>
            <p:ph idx="1"/>
            <p:extLst>
              <p:ext uri="{D42A27DB-BD31-4B8C-83A1-F6EECF244321}">
                <p14:modId xmlns:p14="http://schemas.microsoft.com/office/powerpoint/2010/main" val="3623431227"/>
              </p:ext>
            </p:extLst>
          </p:nvPr>
        </p:nvGraphicFramePr>
        <p:xfrm>
          <a:off x="456864" y="1053449"/>
          <a:ext cx="11278892" cy="5664374"/>
        </p:xfrm>
        <a:graphic>
          <a:graphicData uri="http://schemas.openxmlformats.org/drawingml/2006/table">
            <a:tbl>
              <a:tblPr firstRow="1" bandRow="1">
                <a:tableStyleId>{073A0DAA-6AF3-43AB-8588-CEC1D06C72B9}</a:tableStyleId>
              </a:tblPr>
              <a:tblGrid>
                <a:gridCol w="690880">
                  <a:extLst>
                    <a:ext uri="{9D8B030D-6E8A-4147-A177-3AD203B41FA5}">
                      <a16:colId xmlns:a16="http://schemas.microsoft.com/office/drawing/2014/main" val="2581435317"/>
                    </a:ext>
                  </a:extLst>
                </a:gridCol>
                <a:gridCol w="1938591">
                  <a:extLst>
                    <a:ext uri="{9D8B030D-6E8A-4147-A177-3AD203B41FA5}">
                      <a16:colId xmlns:a16="http://schemas.microsoft.com/office/drawing/2014/main" val="1991376888"/>
                    </a:ext>
                  </a:extLst>
                </a:gridCol>
                <a:gridCol w="3047157">
                  <a:extLst>
                    <a:ext uri="{9D8B030D-6E8A-4147-A177-3AD203B41FA5}">
                      <a16:colId xmlns:a16="http://schemas.microsoft.com/office/drawing/2014/main" val="3996388121"/>
                    </a:ext>
                  </a:extLst>
                </a:gridCol>
                <a:gridCol w="1275724">
                  <a:extLst>
                    <a:ext uri="{9D8B030D-6E8A-4147-A177-3AD203B41FA5}">
                      <a16:colId xmlns:a16="http://schemas.microsoft.com/office/drawing/2014/main" val="985382356"/>
                    </a:ext>
                  </a:extLst>
                </a:gridCol>
                <a:gridCol w="1129427">
                  <a:extLst>
                    <a:ext uri="{9D8B030D-6E8A-4147-A177-3AD203B41FA5}">
                      <a16:colId xmlns:a16="http://schemas.microsoft.com/office/drawing/2014/main" val="2102923687"/>
                    </a:ext>
                  </a:extLst>
                </a:gridCol>
                <a:gridCol w="3197113">
                  <a:extLst>
                    <a:ext uri="{9D8B030D-6E8A-4147-A177-3AD203B41FA5}">
                      <a16:colId xmlns:a16="http://schemas.microsoft.com/office/drawing/2014/main" val="3280121480"/>
                    </a:ext>
                  </a:extLst>
                </a:gridCol>
              </a:tblGrid>
              <a:tr h="697582">
                <a:tc>
                  <a:txBody>
                    <a:bodyPr/>
                    <a:lstStyle/>
                    <a:p>
                      <a:pPr algn="ctr"/>
                      <a:r>
                        <a:rPr lang="en-US" sz="1200"/>
                        <a:t>Year</a:t>
                      </a:r>
                    </a:p>
                  </a:txBody>
                  <a:tcPr marL="61676" marR="61676" marT="30838" marB="30838" anchor="ctr"/>
                </a:tc>
                <a:tc>
                  <a:txBody>
                    <a:bodyPr/>
                    <a:lstStyle/>
                    <a:p>
                      <a:pPr algn="ctr"/>
                      <a:r>
                        <a:rPr lang="en-US" sz="1200"/>
                        <a:t>Researchers/</a:t>
                      </a:r>
                    </a:p>
                    <a:p>
                      <a:pPr lvl="0" algn="ctr">
                        <a:buNone/>
                      </a:pPr>
                      <a:r>
                        <a:rPr lang="en-US" sz="1200"/>
                        <a:t>Organizations</a:t>
                      </a:r>
                    </a:p>
                  </a:txBody>
                  <a:tcPr marL="61676" marR="61676" marT="30838" marB="30838" anchor="ctr"/>
                </a:tc>
                <a:tc>
                  <a:txBody>
                    <a:bodyPr/>
                    <a:lstStyle/>
                    <a:p>
                      <a:pPr algn="ctr"/>
                      <a:r>
                        <a:rPr lang="en-US" sz="1200"/>
                        <a:t>Achievements/</a:t>
                      </a:r>
                    </a:p>
                    <a:p>
                      <a:pPr lvl="0" algn="ctr">
                        <a:buNone/>
                      </a:pPr>
                      <a:r>
                        <a:rPr lang="en-US" sz="1200"/>
                        <a:t>Findings</a:t>
                      </a:r>
                    </a:p>
                  </a:txBody>
                  <a:tcPr marL="61676" marR="61676" marT="30838" marB="30838" anchor="ctr"/>
                </a:tc>
                <a:tc>
                  <a:txBody>
                    <a:bodyPr/>
                    <a:lstStyle/>
                    <a:p>
                      <a:pPr algn="ctr"/>
                      <a:r>
                        <a:rPr lang="en-US" sz="1200"/>
                        <a:t>Distance(km)</a:t>
                      </a:r>
                    </a:p>
                  </a:txBody>
                  <a:tcPr marL="61676" marR="61676" marT="30838" marB="30838" anchor="ctr"/>
                </a:tc>
                <a:tc>
                  <a:txBody>
                    <a:bodyPr/>
                    <a:lstStyle/>
                    <a:p>
                      <a:pPr algn="ctr"/>
                      <a:r>
                        <a:rPr lang="en-US" sz="1200"/>
                        <a:t>Key Rate</a:t>
                      </a:r>
                    </a:p>
                  </a:txBody>
                  <a:tcPr marL="61676" marR="61676" marT="30838" marB="30838" anchor="ctr"/>
                </a:tc>
                <a:tc>
                  <a:txBody>
                    <a:bodyPr/>
                    <a:lstStyle/>
                    <a:p>
                      <a:pPr lvl="0" algn="ctr">
                        <a:buNone/>
                      </a:pPr>
                      <a:r>
                        <a:rPr lang="en-US" sz="1200"/>
                        <a:t>Additional Details</a:t>
                      </a:r>
                    </a:p>
                  </a:txBody>
                  <a:tcPr marL="61676" marR="61676" marT="30838" marB="30838" anchor="ctr"/>
                </a:tc>
                <a:extLst>
                  <a:ext uri="{0D108BD9-81ED-4DB2-BD59-A6C34878D82A}">
                    <a16:rowId xmlns:a16="http://schemas.microsoft.com/office/drawing/2014/main" val="612875003"/>
                  </a:ext>
                </a:extLst>
              </a:tr>
              <a:tr h="697582">
                <a:tc>
                  <a:txBody>
                    <a:bodyPr/>
                    <a:lstStyle/>
                    <a:p>
                      <a:pPr algn="ctr"/>
                      <a:r>
                        <a:rPr lang="en-US" sz="1200"/>
                        <a:t>2008</a:t>
                      </a:r>
                    </a:p>
                  </a:txBody>
                  <a:tcPr marL="61676" marR="61676" marT="30838" marB="30838" anchor="ctr"/>
                </a:tc>
                <a:tc>
                  <a:txBody>
                    <a:bodyPr/>
                    <a:lstStyle/>
                    <a:p>
                      <a:pPr lvl="0" algn="ctr">
                        <a:buNone/>
                      </a:pPr>
                      <a:r>
                        <a:rPr lang="en-US" sz="1200" b="0" i="0" u="none" strike="noStrike" baseline="0" noProof="0">
                          <a:solidFill>
                            <a:srgbClr val="000000"/>
                          </a:solidFill>
                        </a:rPr>
                        <a:t>W. Maeda , A. Tanaka , S. Takahashi, A. Tajima  and A. Tomita </a:t>
                      </a:r>
                      <a:endParaRPr lang="en-US"/>
                    </a:p>
                  </a:txBody>
                  <a:tcPr marL="61676" marR="61676" marT="30838" marB="30838" anchor="ctr"/>
                </a:tc>
                <a:tc>
                  <a:txBody>
                    <a:bodyPr/>
                    <a:lstStyle/>
                    <a:p>
                      <a:pPr lvl="0" algn="l">
                        <a:buNone/>
                      </a:pPr>
                      <a:r>
                        <a:rPr lang="en-US" sz="1200" b="0" i="0" u="none" strike="noStrike" baseline="0" noProof="0">
                          <a:solidFill>
                            <a:srgbClr val="000000"/>
                          </a:solidFill>
                          <a:latin typeface="Tw Cen MT"/>
                        </a:rPr>
                        <a:t>Key-management technique using a novel crypto-key supply and demonstration of a five-node Quantum Key Distribution</a:t>
                      </a:r>
                      <a:endParaRPr lang="en-US"/>
                    </a:p>
                  </a:txBody>
                  <a:tcPr marL="61676" marR="61676" marT="30838" marB="30838" anchor="ctr"/>
                </a:tc>
                <a:tc>
                  <a:txBody>
                    <a:bodyPr/>
                    <a:lstStyle/>
                    <a:p>
                      <a:pPr algn="ctr"/>
                      <a:r>
                        <a:rPr lang="en-US" sz="1200"/>
                        <a:t>10/15/20</a:t>
                      </a:r>
                    </a:p>
                  </a:txBody>
                  <a:tcPr marL="61676" marR="61676" marT="30838" marB="30838" anchor="ctr"/>
                </a:tc>
                <a:tc>
                  <a:txBody>
                    <a:bodyPr/>
                    <a:lstStyle/>
                    <a:p>
                      <a:pPr algn="ctr"/>
                      <a:r>
                        <a:rPr lang="en-US" sz="1200"/>
                        <a:t>2.9, 1.2, 1.7</a:t>
                      </a:r>
                    </a:p>
                    <a:p>
                      <a:pPr lvl="0" algn="ctr">
                        <a:buNone/>
                      </a:pPr>
                      <a:r>
                        <a:rPr lang="en-US" sz="1200"/>
                        <a:t>kbit/s</a:t>
                      </a:r>
                    </a:p>
                  </a:txBody>
                  <a:tcPr marL="61676" marR="61676" marT="30838" marB="30838" anchor="ctr"/>
                </a:tc>
                <a:tc>
                  <a:txBody>
                    <a:bodyPr/>
                    <a:lstStyle/>
                    <a:p>
                      <a:pPr lvl="0" algn="l">
                        <a:buNone/>
                      </a:pPr>
                      <a:r>
                        <a:rPr lang="en-US" sz="1200" b="0" i="0" u="none" strike="noStrike" baseline="0" noProof="0">
                          <a:solidFill>
                            <a:srgbClr val="000000"/>
                          </a:solidFill>
                        </a:rPr>
                        <a:t>The technique was successfully tested for over three hours and is expected to lead to a more secure network infrastructure</a:t>
                      </a:r>
                      <a:endParaRPr lang="en-US"/>
                    </a:p>
                  </a:txBody>
                  <a:tcPr marL="61676" marR="61676" marT="30838" marB="30838" anchor="ctr"/>
                </a:tc>
                <a:extLst>
                  <a:ext uri="{0D108BD9-81ED-4DB2-BD59-A6C34878D82A}">
                    <a16:rowId xmlns:a16="http://schemas.microsoft.com/office/drawing/2014/main" val="2307799665"/>
                  </a:ext>
                </a:extLst>
              </a:tr>
              <a:tr h="773555">
                <a:tc>
                  <a:txBody>
                    <a:bodyPr/>
                    <a:lstStyle/>
                    <a:p>
                      <a:pPr algn="ctr"/>
                      <a:r>
                        <a:rPr lang="en-US" sz="1200"/>
                        <a:t>2008</a:t>
                      </a:r>
                    </a:p>
                  </a:txBody>
                  <a:tcPr marL="61676" marR="61676" marT="30838" marB="30838" anchor="ctr"/>
                </a:tc>
                <a:tc>
                  <a:txBody>
                    <a:bodyPr/>
                    <a:lstStyle/>
                    <a:p>
                      <a:pPr lvl="0" algn="ctr">
                        <a:buNone/>
                      </a:pPr>
                      <a:r>
                        <a:rPr lang="en-US" sz="1200" b="0" i="0" u="none" strike="noStrike" baseline="0" noProof="0">
                          <a:solidFill>
                            <a:srgbClr val="000000"/>
                          </a:solidFill>
                          <a:latin typeface="Tw Cen MT"/>
                        </a:rPr>
                        <a:t>University of Cambridge and Toshiba</a:t>
                      </a:r>
                      <a:endParaRPr lang="en-US" sz="1200"/>
                    </a:p>
                  </a:txBody>
                  <a:tcPr marL="61676" marR="61676" marT="30838" marB="30838" anchor="ctr"/>
                </a:tc>
                <a:tc>
                  <a:txBody>
                    <a:bodyPr/>
                    <a:lstStyle/>
                    <a:p>
                      <a:pPr lvl="0" algn="l">
                        <a:buNone/>
                      </a:pPr>
                      <a:r>
                        <a:rPr lang="en-US" sz="1200" b="0" i="0" u="none" strike="noStrike" baseline="0" noProof="0">
                          <a:solidFill>
                            <a:srgbClr val="000000"/>
                          </a:solidFill>
                          <a:latin typeface="Tw Cen MT"/>
                        </a:rPr>
                        <a:t>Exchange of secure keys at 1 Mbit/s (20 km of optical fiber) and 10 kbit/s (over 100 km of fiber)</a:t>
                      </a:r>
                      <a:endParaRPr lang="en-US" sz="1200"/>
                    </a:p>
                  </a:txBody>
                  <a:tcPr marL="61676" marR="61676" marT="30838" marB="30838" anchor="ctr"/>
                </a:tc>
                <a:tc>
                  <a:txBody>
                    <a:bodyPr/>
                    <a:lstStyle/>
                    <a:p>
                      <a:pPr algn="ctr"/>
                      <a:r>
                        <a:rPr lang="en-US" sz="1200"/>
                        <a:t>20/100</a:t>
                      </a:r>
                    </a:p>
                  </a:txBody>
                  <a:tcPr marL="61676" marR="61676" marT="30838" marB="30838" anchor="ctr"/>
                </a:tc>
                <a:tc>
                  <a:txBody>
                    <a:bodyPr/>
                    <a:lstStyle/>
                    <a:p>
                      <a:pPr lvl="0" algn="ctr">
                        <a:buNone/>
                      </a:pPr>
                      <a:r>
                        <a:rPr lang="en-US" sz="1200" b="0" i="0" u="none" strike="noStrike" baseline="0" noProof="0">
                          <a:solidFill>
                            <a:srgbClr val="000000"/>
                          </a:solidFill>
                          <a:latin typeface="Tw Cen MT"/>
                        </a:rPr>
                        <a:t>1 Mbit/s </a:t>
                      </a:r>
                      <a:endParaRPr lang="en-US" sz="1200"/>
                    </a:p>
                    <a:p>
                      <a:pPr lvl="0" algn="ctr">
                        <a:buNone/>
                      </a:pPr>
                      <a:r>
                        <a:rPr lang="en-US" sz="1200" b="0" i="0" u="none" strike="noStrike" baseline="0" noProof="0">
                          <a:solidFill>
                            <a:srgbClr val="000000"/>
                          </a:solidFill>
                          <a:latin typeface="Tw Cen MT"/>
                        </a:rPr>
                        <a:t>10 kbit/s</a:t>
                      </a:r>
                      <a:endParaRPr lang="en-US" sz="1200"/>
                    </a:p>
                  </a:txBody>
                  <a:tcPr marL="61676" marR="61676" marT="30838" marB="30838" anchor="ctr"/>
                </a:tc>
                <a:tc>
                  <a:txBody>
                    <a:bodyPr/>
                    <a:lstStyle/>
                    <a:p>
                      <a:pPr lvl="0" algn="l">
                        <a:buNone/>
                      </a:pPr>
                      <a:r>
                        <a:rPr lang="en-US" sz="1200" b="0" i="0" u="none" strike="noStrike" baseline="0" noProof="0">
                          <a:solidFill>
                            <a:srgbClr val="000000"/>
                          </a:solidFill>
                          <a:latin typeface="Tw Cen MT"/>
                        </a:rPr>
                        <a:t>BB84 protocol with decoy states</a:t>
                      </a:r>
                      <a:endParaRPr lang="en-US" sz="1200"/>
                    </a:p>
                  </a:txBody>
                  <a:tcPr marL="61676" marR="61676" marT="30838" marB="30838" anchor="ctr"/>
                </a:tc>
                <a:extLst>
                  <a:ext uri="{0D108BD9-81ED-4DB2-BD59-A6C34878D82A}">
                    <a16:rowId xmlns:a16="http://schemas.microsoft.com/office/drawing/2014/main" val="3528403878"/>
                  </a:ext>
                </a:extLst>
              </a:tr>
              <a:tr h="732111">
                <a:tc>
                  <a:txBody>
                    <a:bodyPr/>
                    <a:lstStyle/>
                    <a:p>
                      <a:pPr algn="ctr"/>
                      <a:r>
                        <a:rPr lang="en-US" sz="1200"/>
                        <a:t>2015</a:t>
                      </a:r>
                    </a:p>
                  </a:txBody>
                  <a:tcPr marL="61676" marR="61676" marT="30838" marB="30838" anchor="ctr"/>
                </a:tc>
                <a:tc>
                  <a:txBody>
                    <a:bodyPr/>
                    <a:lstStyle/>
                    <a:p>
                      <a:pPr lvl="0" algn="ctr">
                        <a:buNone/>
                      </a:pPr>
                      <a:r>
                        <a:rPr lang="en-US" sz="1200" b="0" i="0" u="none" strike="noStrike" baseline="0" noProof="0">
                          <a:solidFill>
                            <a:srgbClr val="000000"/>
                          </a:solidFill>
                          <a:latin typeface="Tw Cen MT"/>
                        </a:rPr>
                        <a:t>University of Geneva and Corning Inc.</a:t>
                      </a:r>
                      <a:endParaRPr lang="en-US" sz="1200"/>
                    </a:p>
                  </a:txBody>
                  <a:tcPr marL="61676" marR="61676" marT="30838" marB="30838" anchor="ctr"/>
                </a:tc>
                <a:tc>
                  <a:txBody>
                    <a:bodyPr/>
                    <a:lstStyle/>
                    <a:p>
                      <a:pPr lvl="0" algn="l">
                        <a:buNone/>
                      </a:pPr>
                      <a:r>
                        <a:rPr lang="en-US" sz="1200" b="0" i="0" u="none" strike="noStrike" baseline="0" noProof="0">
                          <a:solidFill>
                            <a:srgbClr val="000000"/>
                          </a:solidFill>
                          <a:latin typeface="Tw Cen MT"/>
                        </a:rPr>
                        <a:t>Longest distance for optical fiber QKD (307 km)</a:t>
                      </a:r>
                      <a:endParaRPr lang="en-US" sz="1200"/>
                    </a:p>
                  </a:txBody>
                  <a:tcPr marL="61676" marR="61676" marT="30838" marB="30838" anchor="ctr"/>
                </a:tc>
                <a:tc>
                  <a:txBody>
                    <a:bodyPr/>
                    <a:lstStyle/>
                    <a:p>
                      <a:pPr algn="ctr"/>
                      <a:r>
                        <a:rPr lang="en-US" sz="1200"/>
                        <a:t>307</a:t>
                      </a:r>
                    </a:p>
                  </a:txBody>
                  <a:tcPr marL="61676" marR="61676" marT="30838" marB="30838" anchor="ctr"/>
                </a:tc>
                <a:tc>
                  <a:txBody>
                    <a:bodyPr/>
                    <a:lstStyle/>
                    <a:p>
                      <a:pPr algn="ctr"/>
                      <a:r>
                        <a:rPr lang="en-US" sz="1200"/>
                        <a:t>12.7 kbits/s</a:t>
                      </a:r>
                    </a:p>
                  </a:txBody>
                  <a:tcPr marL="61676" marR="61676" marT="30838" marB="30838" anchor="ctr"/>
                </a:tc>
                <a:tc>
                  <a:txBody>
                    <a:bodyPr/>
                    <a:lstStyle/>
                    <a:p>
                      <a:pPr lvl="0" algn="l">
                        <a:buNone/>
                      </a:pPr>
                      <a:r>
                        <a:rPr lang="en-US" sz="1200" b="0" i="0" u="none" strike="noStrike" baseline="0" noProof="0">
                          <a:solidFill>
                            <a:srgbClr val="000000"/>
                          </a:solidFill>
                          <a:latin typeface="Tw Cen MT"/>
                        </a:rPr>
                        <a:t>Highest bit rate over distances of 100 km</a:t>
                      </a:r>
                      <a:endParaRPr lang="en-US" sz="1200"/>
                    </a:p>
                  </a:txBody>
                  <a:tcPr marL="61676" marR="61676" marT="30838" marB="30838" anchor="ctr"/>
                </a:tc>
                <a:extLst>
                  <a:ext uri="{0D108BD9-81ED-4DB2-BD59-A6C34878D82A}">
                    <a16:rowId xmlns:a16="http://schemas.microsoft.com/office/drawing/2014/main" val="4024819630"/>
                  </a:ext>
                </a:extLst>
              </a:tr>
              <a:tr h="628512">
                <a:tc>
                  <a:txBody>
                    <a:bodyPr/>
                    <a:lstStyle/>
                    <a:p>
                      <a:pPr lvl="0" algn="ctr">
                        <a:buNone/>
                      </a:pPr>
                      <a:r>
                        <a:rPr lang="en-US" sz="1200"/>
                        <a:t>2019</a:t>
                      </a:r>
                    </a:p>
                  </a:txBody>
                  <a:tcPr marL="61676" marR="61676" marT="30838" marB="30838" anchor="ctr"/>
                </a:tc>
                <a:tc>
                  <a:txBody>
                    <a:bodyPr/>
                    <a:lstStyle/>
                    <a:p>
                      <a:pPr lvl="0" algn="ctr">
                        <a:lnSpc>
                          <a:spcPct val="100000"/>
                        </a:lnSpc>
                        <a:spcBef>
                          <a:spcPts val="0"/>
                        </a:spcBef>
                        <a:spcAft>
                          <a:spcPts val="0"/>
                        </a:spcAft>
                        <a:buNone/>
                      </a:pPr>
                      <a:r>
                        <a:rPr lang="en-US" sz="1200" b="0" i="0" u="none" strike="noStrike" baseline="0" noProof="0">
                          <a:solidFill>
                            <a:srgbClr val="000000"/>
                          </a:solidFill>
                          <a:latin typeface="Tw Cen MT"/>
                        </a:rPr>
                        <a:t>Shanghai </a:t>
                      </a:r>
                      <a:r>
                        <a:rPr lang="en-US" sz="1200" b="0" i="0" u="none" strike="noStrike" baseline="0" noProof="0" err="1">
                          <a:solidFill>
                            <a:srgbClr val="000000"/>
                          </a:solidFill>
                          <a:latin typeface="Tw Cen MT"/>
                        </a:rPr>
                        <a:t>Jiaotong</a:t>
                      </a:r>
                      <a:r>
                        <a:rPr lang="en-US" sz="1200" b="0" i="0" u="none" strike="noStrike" baseline="0" noProof="0">
                          <a:solidFill>
                            <a:srgbClr val="000000"/>
                          </a:solidFill>
                          <a:latin typeface="Tw Cen MT"/>
                        </a:rPr>
                        <a:t> University</a:t>
                      </a:r>
                      <a:endParaRPr lang="en-US"/>
                    </a:p>
                  </a:txBody>
                  <a:tcPr marL="61676" marR="61676" marT="30838" marB="30838" anchor="ctr"/>
                </a:tc>
                <a:tc>
                  <a:txBody>
                    <a:bodyPr/>
                    <a:lstStyle/>
                    <a:p>
                      <a:pPr lvl="0" algn="l">
                        <a:buNone/>
                      </a:pPr>
                      <a:r>
                        <a:rPr lang="en-US" sz="1200" b="0" i="0" u="none" strike="noStrike" baseline="0" noProof="0">
                          <a:solidFill>
                            <a:srgbClr val="000000"/>
                          </a:solidFill>
                          <a:latin typeface="Tw Cen MT"/>
                        </a:rPr>
                        <a:t>Demonstrated polarization qubit states</a:t>
                      </a:r>
                      <a:endParaRPr lang="en-US" sz="1200"/>
                    </a:p>
                  </a:txBody>
                  <a:tcPr marL="61676" marR="61676" marT="30838" marB="30838" anchor="ctr"/>
                </a:tc>
                <a:tc>
                  <a:txBody>
                    <a:bodyPr/>
                    <a:lstStyle/>
                    <a:p>
                      <a:pPr lvl="0" algn="ctr">
                        <a:buNone/>
                      </a:pPr>
                      <a:r>
                        <a:rPr lang="en-US" sz="1200"/>
                        <a:t>-</a:t>
                      </a:r>
                    </a:p>
                  </a:txBody>
                  <a:tcPr marL="61676" marR="61676" marT="30838" marB="30838" anchor="ctr"/>
                </a:tc>
                <a:tc>
                  <a:txBody>
                    <a:bodyPr/>
                    <a:lstStyle/>
                    <a:p>
                      <a:pPr lvl="0" algn="ctr">
                        <a:buNone/>
                      </a:pPr>
                      <a:r>
                        <a:rPr lang="en-US" sz="1200"/>
                        <a:t>-</a:t>
                      </a:r>
                    </a:p>
                  </a:txBody>
                  <a:tcPr marL="61676" marR="61676" marT="30838" marB="30838" anchor="ctr"/>
                </a:tc>
                <a:tc>
                  <a:txBody>
                    <a:bodyPr/>
                    <a:lstStyle/>
                    <a:p>
                      <a:pPr lvl="0" algn="l">
                        <a:buNone/>
                      </a:pPr>
                      <a:r>
                        <a:rPr lang="en-US" sz="1200" b="0" i="0" u="none" strike="noStrike" baseline="0" noProof="0">
                          <a:solidFill>
                            <a:srgbClr val="000000"/>
                          </a:solidFill>
                          <a:latin typeface="Tw Cen MT"/>
                        </a:rPr>
                        <a:t>Quantum communication pilot over existing telecommunication fiber</a:t>
                      </a:r>
                      <a:endParaRPr lang="en-US" sz="1200"/>
                    </a:p>
                  </a:txBody>
                  <a:tcPr marL="61676" marR="61676" marT="30838" marB="30838" anchor="ctr"/>
                </a:tc>
                <a:extLst>
                  <a:ext uri="{0D108BD9-81ED-4DB2-BD59-A6C34878D82A}">
                    <a16:rowId xmlns:a16="http://schemas.microsoft.com/office/drawing/2014/main" val="2295199182"/>
                  </a:ext>
                </a:extLst>
              </a:tr>
              <a:tr h="697582">
                <a:tc>
                  <a:txBody>
                    <a:bodyPr/>
                    <a:lstStyle/>
                    <a:p>
                      <a:pPr lvl="0" algn="ctr">
                        <a:buNone/>
                      </a:pPr>
                      <a:r>
                        <a:rPr lang="en-US" sz="1200"/>
                        <a:t>2019</a:t>
                      </a:r>
                      <a:endParaRPr lang="en-US"/>
                    </a:p>
                  </a:txBody>
                  <a:tcPr marL="61676" marR="61676" marT="30838" marB="30838" anchor="ctr"/>
                </a:tc>
                <a:tc>
                  <a:txBody>
                    <a:bodyPr/>
                    <a:lstStyle/>
                    <a:p>
                      <a:pPr lvl="0" algn="ctr">
                        <a:buNone/>
                      </a:pPr>
                      <a:r>
                        <a:rPr lang="en-US" sz="1200" b="0" i="0" u="none" strike="noStrike" baseline="0" noProof="0">
                          <a:solidFill>
                            <a:srgbClr val="000000"/>
                          </a:solidFill>
                        </a:rPr>
                        <a:t>Ririka Takahashi, Yoshimichi Tanizawa, Alexander Dixon, </a:t>
                      </a:r>
                      <a:r>
                        <a:rPr lang="en-US" sz="1200" b="0" i="0" u="none" strike="noStrike" baseline="0" noProof="0">
                          <a:solidFill>
                            <a:srgbClr val="0F0F0F"/>
                          </a:solidFill>
                          <a:latin typeface="Tw Cen MT"/>
                        </a:rPr>
                        <a:t>Corporate Research and Development Center, Toshiba Corporation</a:t>
                      </a:r>
                      <a:endParaRPr lang="en-US"/>
                    </a:p>
                  </a:txBody>
                  <a:tcPr marL="61676" marR="61676" marT="30838" marB="30838" anchor="ctr"/>
                </a:tc>
                <a:tc>
                  <a:txBody>
                    <a:bodyPr/>
                    <a:lstStyle/>
                    <a:p>
                      <a:pPr lvl="0" algn="l">
                        <a:buNone/>
                      </a:pPr>
                      <a:r>
                        <a:rPr lang="en-US" sz="1200" b="0" i="0" u="none" strike="noStrike" baseline="0" noProof="0">
                          <a:solidFill>
                            <a:srgbClr val="0F0F0F"/>
                          </a:solidFill>
                        </a:rPr>
                        <a:t>High-speed quantum encryption method</a:t>
                      </a:r>
                      <a:endParaRPr lang="en-US" sz="1200"/>
                    </a:p>
                  </a:txBody>
                  <a:tcPr marL="61676" marR="61676" marT="30838" marB="30838" anchor="ctr"/>
                </a:tc>
                <a:tc>
                  <a:txBody>
                    <a:bodyPr/>
                    <a:lstStyle/>
                    <a:p>
                      <a:pPr lvl="0" algn="ctr">
                        <a:buNone/>
                      </a:pPr>
                      <a:r>
                        <a:rPr lang="en-US" sz="1200"/>
                        <a:t>-</a:t>
                      </a:r>
                    </a:p>
                  </a:txBody>
                  <a:tcPr marL="61676" marR="61676" marT="30838" marB="30838" anchor="ctr"/>
                </a:tc>
                <a:tc>
                  <a:txBody>
                    <a:bodyPr/>
                    <a:lstStyle/>
                    <a:p>
                      <a:pPr lvl="0" algn="ctr">
                        <a:buNone/>
                      </a:pPr>
                      <a:r>
                        <a:rPr lang="en-US" sz="1200"/>
                        <a:t>-</a:t>
                      </a:r>
                    </a:p>
                  </a:txBody>
                  <a:tcPr marL="61676" marR="61676" marT="30838" marB="30838" anchor="ctr"/>
                </a:tc>
                <a:tc>
                  <a:txBody>
                    <a:bodyPr/>
                    <a:lstStyle/>
                    <a:p>
                      <a:pPr lvl="0" algn="l">
                        <a:buNone/>
                      </a:pPr>
                      <a:r>
                        <a:rPr lang="en-US" sz="1200" b="0" i="0" u="none" strike="noStrike" baseline="0" noProof="0">
                          <a:solidFill>
                            <a:srgbClr val="000000"/>
                          </a:solidFill>
                        </a:rPr>
                        <a:t>The local key manager, the OTP tunnel manager, the global key manager and key providing web API reached 414 Mb/s, 185 Mb/s, 85 Mb/s and 971 Mb/s respectively</a:t>
                      </a:r>
                      <a:endParaRPr lang="en-US"/>
                    </a:p>
                  </a:txBody>
                  <a:tcPr marL="61676" marR="61676" marT="30838" marB="30838" anchor="ctr"/>
                </a:tc>
                <a:extLst>
                  <a:ext uri="{0D108BD9-81ED-4DB2-BD59-A6C34878D82A}">
                    <a16:rowId xmlns:a16="http://schemas.microsoft.com/office/drawing/2014/main" val="3425801516"/>
                  </a:ext>
                </a:extLst>
              </a:tr>
              <a:tr h="697582">
                <a:tc>
                  <a:txBody>
                    <a:bodyPr/>
                    <a:lstStyle/>
                    <a:p>
                      <a:pPr lvl="0" algn="ctr">
                        <a:buNone/>
                      </a:pPr>
                      <a:r>
                        <a:rPr lang="en-US" sz="1200"/>
                        <a:t>2021</a:t>
                      </a:r>
                      <a:endParaRPr lang="en-US"/>
                    </a:p>
                  </a:txBody>
                  <a:tcPr marL="61676" marR="61676" marT="30838" marB="30838" anchor="ctr"/>
                </a:tc>
                <a:tc>
                  <a:txBody>
                    <a:bodyPr/>
                    <a:lstStyle/>
                    <a:p>
                      <a:pPr lvl="0" algn="ctr">
                        <a:lnSpc>
                          <a:spcPct val="100000"/>
                        </a:lnSpc>
                        <a:spcBef>
                          <a:spcPts val="0"/>
                        </a:spcBef>
                        <a:spcAft>
                          <a:spcPts val="0"/>
                        </a:spcAft>
                        <a:buNone/>
                      </a:pPr>
                      <a:r>
                        <a:rPr lang="en-US" sz="1200" b="0" i="0" u="none" strike="noStrike" baseline="0" noProof="0">
                          <a:solidFill>
                            <a:srgbClr val="000000"/>
                          </a:solidFill>
                        </a:rPr>
                        <a:t>Joo Yeon Cho, Jose-Juan </a:t>
                      </a:r>
                      <a:r>
                        <a:rPr lang="en-US" sz="1200" b="0" i="0" u="none" strike="noStrike" baseline="0" noProof="0" err="1">
                          <a:solidFill>
                            <a:srgbClr val="000000"/>
                          </a:solidFill>
                        </a:rPr>
                        <a:t>Pedreno</a:t>
                      </a:r>
                      <a:r>
                        <a:rPr lang="en-US" sz="1200" b="0" i="0" u="none" strike="noStrike" baseline="0" noProof="0">
                          <a:solidFill>
                            <a:srgbClr val="000000"/>
                          </a:solidFill>
                        </a:rPr>
                        <a:t>-Manresa, Sai Patri, Andrew Sergeev, Jörg-Peter Elbers, Helmut</a:t>
                      </a:r>
                      <a:endParaRPr lang="en-US"/>
                    </a:p>
                    <a:p>
                      <a:pPr lvl="0" algn="ctr">
                        <a:buNone/>
                      </a:pPr>
                      <a:r>
                        <a:rPr lang="en-US" sz="1200" b="0" i="0" u="none" strike="noStrike" baseline="0" noProof="0">
                          <a:solidFill>
                            <a:srgbClr val="000000"/>
                          </a:solidFill>
                        </a:rPr>
                        <a:t>Griesser, Catherine White, Andrew Lord</a:t>
                      </a:r>
                      <a:endParaRPr lang="en-US"/>
                    </a:p>
                  </a:txBody>
                  <a:tcPr marL="61676" marR="61676" marT="30838" marB="30838" anchor="ctr"/>
                </a:tc>
                <a:tc>
                  <a:txBody>
                    <a:bodyPr/>
                    <a:lstStyle/>
                    <a:p>
                      <a:pPr lvl="0" algn="l">
                        <a:buNone/>
                      </a:pPr>
                      <a:r>
                        <a:rPr lang="en-US" sz="1200" b="0" i="0" u="none" strike="noStrike" baseline="0" noProof="0">
                          <a:solidFill>
                            <a:srgbClr val="000000"/>
                          </a:solidFill>
                        </a:rPr>
                        <a:t>QKD systems are interoperated via a standard interface, and a key relay is dynamically routed by Software-Defined Networking (SDN)</a:t>
                      </a:r>
                      <a:endParaRPr lang="en-US"/>
                    </a:p>
                  </a:txBody>
                  <a:tcPr marL="61676" marR="61676" marT="30838" marB="30838" anchor="ctr"/>
                </a:tc>
                <a:tc>
                  <a:txBody>
                    <a:bodyPr/>
                    <a:lstStyle/>
                    <a:p>
                      <a:pPr lvl="0" algn="ctr">
                        <a:buNone/>
                      </a:pPr>
                      <a:r>
                        <a:rPr lang="en-US" sz="1200"/>
                        <a:t>-</a:t>
                      </a:r>
                      <a:endParaRPr lang="en-US"/>
                    </a:p>
                  </a:txBody>
                  <a:tcPr marL="61676" marR="61676" marT="30838" marB="30838" anchor="ctr"/>
                </a:tc>
                <a:tc>
                  <a:txBody>
                    <a:bodyPr/>
                    <a:lstStyle/>
                    <a:p>
                      <a:pPr lvl="0" algn="ctr">
                        <a:buNone/>
                      </a:pPr>
                      <a:r>
                        <a:rPr lang="en-US" sz="1200"/>
                        <a:t>-</a:t>
                      </a:r>
                      <a:endParaRPr lang="en-US"/>
                    </a:p>
                  </a:txBody>
                  <a:tcPr marL="61676" marR="61676" marT="30838" marB="30838" anchor="ctr"/>
                </a:tc>
                <a:tc>
                  <a:txBody>
                    <a:bodyPr/>
                    <a:lstStyle/>
                    <a:p>
                      <a:pPr lvl="0" algn="l">
                        <a:buNone/>
                      </a:pPr>
                      <a:r>
                        <a:rPr lang="en-US" sz="1200" b="0" i="0" u="none" strike="noStrike" baseline="0" noProof="0">
                          <a:solidFill>
                            <a:srgbClr val="000000"/>
                          </a:solidFill>
                        </a:rPr>
                        <a:t>The research was co-funded by the </a:t>
                      </a:r>
                      <a:r>
                        <a:rPr lang="en-US" sz="1200" b="0" i="0" u="none" strike="noStrike" baseline="0" noProof="0" err="1">
                          <a:solidFill>
                            <a:srgbClr val="000000"/>
                          </a:solidFill>
                        </a:rPr>
                        <a:t>OpenQKD</a:t>
                      </a:r>
                      <a:r>
                        <a:rPr lang="en-US" sz="1200" b="0" i="0" u="none" strike="noStrike" baseline="0" noProof="0">
                          <a:solidFill>
                            <a:srgbClr val="000000"/>
                          </a:solidFill>
                        </a:rPr>
                        <a:t> project under the Horizon 2020 Framework Program of the European Union</a:t>
                      </a:r>
                      <a:endParaRPr lang="en-US"/>
                    </a:p>
                  </a:txBody>
                  <a:tcPr marL="61676" marR="61676" marT="30838" marB="30838" anchor="ctr"/>
                </a:tc>
                <a:extLst>
                  <a:ext uri="{0D108BD9-81ED-4DB2-BD59-A6C34878D82A}">
                    <a16:rowId xmlns:a16="http://schemas.microsoft.com/office/drawing/2014/main" val="1340571963"/>
                  </a:ext>
                </a:extLst>
              </a:tr>
            </a:tbl>
          </a:graphicData>
        </a:graphic>
      </p:graphicFrame>
    </p:spTree>
    <p:extLst>
      <p:ext uri="{BB962C8B-B14F-4D97-AF65-F5344CB8AC3E}">
        <p14:creationId xmlns:p14="http://schemas.microsoft.com/office/powerpoint/2010/main" val="1846955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45705-02AC-7C29-9D15-1BD2120C3247}"/>
              </a:ext>
            </a:extLst>
          </p:cNvPr>
          <p:cNvSpPr>
            <a:spLocks noGrp="1"/>
          </p:cNvSpPr>
          <p:nvPr>
            <p:ph type="title"/>
          </p:nvPr>
        </p:nvSpPr>
        <p:spPr/>
        <p:txBody>
          <a:bodyPr>
            <a:normAutofit fontScale="90000"/>
          </a:bodyPr>
          <a:lstStyle/>
          <a:p>
            <a:pPr>
              <a:lnSpc>
                <a:spcPct val="150000"/>
              </a:lnSpc>
            </a:pPr>
            <a:r>
              <a:rPr lang="en-US"/>
              <a:t>Requirement's elicitation</a:t>
            </a:r>
            <a:br>
              <a:rPr lang="en-US"/>
            </a:br>
            <a:r>
              <a:rPr lang="pt-PT" sz="2800" err="1">
                <a:solidFill>
                  <a:srgbClr val="7C96A3"/>
                </a:solidFill>
                <a:latin typeface="TW Cen MT"/>
              </a:rPr>
              <a:t>GoAls</a:t>
            </a:r>
            <a:endParaRPr lang="en-US" sz="2800" err="1">
              <a:solidFill>
                <a:srgbClr val="FFFFFF"/>
              </a:solidFill>
              <a:latin typeface="Tw Cen MT"/>
            </a:endParaRPr>
          </a:p>
        </p:txBody>
      </p:sp>
      <p:sp>
        <p:nvSpPr>
          <p:cNvPr id="6" name="Content Placeholder 5">
            <a:extLst>
              <a:ext uri="{FF2B5EF4-FFF2-40B4-BE49-F238E27FC236}">
                <a16:creationId xmlns:a16="http://schemas.microsoft.com/office/drawing/2014/main" id="{D1528053-9017-8506-F5BB-E91F6052E111}"/>
              </a:ext>
            </a:extLst>
          </p:cNvPr>
          <p:cNvSpPr>
            <a:spLocks noGrp="1"/>
          </p:cNvSpPr>
          <p:nvPr>
            <p:ph idx="1"/>
          </p:nvPr>
        </p:nvSpPr>
        <p:spPr>
          <a:xfrm>
            <a:off x="1141412" y="2801661"/>
            <a:ext cx="9894956" cy="2492584"/>
          </a:xfrm>
        </p:spPr>
        <p:txBody>
          <a:bodyPr vert="horz" lIns="91440" tIns="45720" rIns="91440" bIns="45720" rtlCol="0" anchor="t">
            <a:normAutofit/>
          </a:bodyPr>
          <a:lstStyle/>
          <a:p>
            <a:pPr marL="0" indent="0" algn="just">
              <a:buNone/>
            </a:pPr>
            <a:r>
              <a:rPr lang="en-US"/>
              <a:t>Developing a KMS responsible for providing keys to applications requires a clear understanding of its core functionalities and how it interacts with both applications and the QKD Device. This understanding is crucial for the success of the project.</a:t>
            </a:r>
          </a:p>
        </p:txBody>
      </p:sp>
      <p:sp>
        <p:nvSpPr>
          <p:cNvPr id="3" name="Slide Number Placeholder 2">
            <a:extLst>
              <a:ext uri="{FF2B5EF4-FFF2-40B4-BE49-F238E27FC236}">
                <a16:creationId xmlns:a16="http://schemas.microsoft.com/office/drawing/2014/main" id="{CD91EC19-DBFC-C71C-4034-9135DDE1C0CA}"/>
              </a:ext>
            </a:extLst>
          </p:cNvPr>
          <p:cNvSpPr>
            <a:spLocks noGrp="1"/>
          </p:cNvSpPr>
          <p:nvPr>
            <p:ph type="sldNum" sz="quarter" idx="12"/>
          </p:nvPr>
        </p:nvSpPr>
        <p:spPr>
          <a:xfrm>
            <a:off x="11060407" y="6336057"/>
            <a:ext cx="771089" cy="365125"/>
          </a:xfrm>
        </p:spPr>
        <p:txBody>
          <a:bodyPr/>
          <a:lstStyle/>
          <a:p>
            <a:r>
              <a:rPr lang="pt-PT"/>
              <a:t>2</a:t>
            </a:r>
            <a:endParaRPr lang="en-US"/>
          </a:p>
        </p:txBody>
      </p:sp>
    </p:spTree>
    <p:extLst>
      <p:ext uri="{BB962C8B-B14F-4D97-AF65-F5344CB8AC3E}">
        <p14:creationId xmlns:p14="http://schemas.microsoft.com/office/powerpoint/2010/main" val="2222054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34EA3-D202-D99A-701D-810CEF011AAF}"/>
              </a:ext>
            </a:extLst>
          </p:cNvPr>
          <p:cNvSpPr>
            <a:spLocks noGrp="1"/>
          </p:cNvSpPr>
          <p:nvPr>
            <p:ph type="title"/>
          </p:nvPr>
        </p:nvSpPr>
        <p:spPr>
          <a:xfrm>
            <a:off x="1357664" y="972110"/>
            <a:ext cx="7866930" cy="950250"/>
          </a:xfrm>
        </p:spPr>
        <p:txBody>
          <a:bodyPr>
            <a:normAutofit/>
          </a:bodyPr>
          <a:lstStyle/>
          <a:p>
            <a:r>
              <a:rPr lang="en-US"/>
              <a:t>Functional requirements</a:t>
            </a:r>
          </a:p>
        </p:txBody>
      </p:sp>
      <p:sp>
        <p:nvSpPr>
          <p:cNvPr id="3" name="Content Placeholder 2">
            <a:extLst>
              <a:ext uri="{FF2B5EF4-FFF2-40B4-BE49-F238E27FC236}">
                <a16:creationId xmlns:a16="http://schemas.microsoft.com/office/drawing/2014/main" id="{6221056E-4580-F66F-E3A9-793E231FA11A}"/>
              </a:ext>
            </a:extLst>
          </p:cNvPr>
          <p:cNvSpPr>
            <a:spLocks noGrp="1"/>
          </p:cNvSpPr>
          <p:nvPr>
            <p:ph idx="1"/>
          </p:nvPr>
        </p:nvSpPr>
        <p:spPr>
          <a:xfrm>
            <a:off x="1141412" y="2249487"/>
            <a:ext cx="9113518" cy="3633154"/>
          </a:xfrm>
        </p:spPr>
        <p:txBody>
          <a:bodyPr vert="horz" lIns="91440" tIns="45720" rIns="91440" bIns="45720" rtlCol="0" anchor="t">
            <a:normAutofit/>
          </a:bodyPr>
          <a:lstStyle/>
          <a:p>
            <a:r>
              <a:rPr lang="en-US"/>
              <a:t>Request and retrieve keys from physical layer</a:t>
            </a:r>
          </a:p>
          <a:p>
            <a:r>
              <a:rPr lang="en-US"/>
              <a:t>Storage of the keys</a:t>
            </a:r>
          </a:p>
          <a:p>
            <a:r>
              <a:rPr lang="en-US"/>
              <a:t>Key Synchronization</a:t>
            </a:r>
          </a:p>
          <a:p>
            <a:r>
              <a:rPr lang="en-US"/>
              <a:t>Key life-cycle</a:t>
            </a:r>
          </a:p>
          <a:p>
            <a:r>
              <a:rPr lang="en-US"/>
              <a:t>Key relay</a:t>
            </a:r>
          </a:p>
          <a:p>
            <a:r>
              <a:rPr lang="en-US">
                <a:ea typeface="+mn-lt"/>
                <a:cs typeface="+mn-lt"/>
              </a:rPr>
              <a:t>Give keys to the apps (Key distribution)</a:t>
            </a:r>
            <a:endParaRPr lang="en-US"/>
          </a:p>
        </p:txBody>
      </p:sp>
      <p:sp>
        <p:nvSpPr>
          <p:cNvPr id="7" name="Slide Number Placeholder 2">
            <a:extLst>
              <a:ext uri="{FF2B5EF4-FFF2-40B4-BE49-F238E27FC236}">
                <a16:creationId xmlns:a16="http://schemas.microsoft.com/office/drawing/2014/main" id="{4E72CC74-375A-BED4-405C-355743770788}"/>
              </a:ext>
            </a:extLst>
          </p:cNvPr>
          <p:cNvSpPr>
            <a:spLocks noGrp="1"/>
          </p:cNvSpPr>
          <p:nvPr>
            <p:ph type="sldNum" sz="quarter" idx="12"/>
          </p:nvPr>
        </p:nvSpPr>
        <p:spPr>
          <a:xfrm>
            <a:off x="11060407" y="6336057"/>
            <a:ext cx="771089" cy="365125"/>
          </a:xfrm>
        </p:spPr>
        <p:txBody>
          <a:bodyPr/>
          <a:lstStyle/>
          <a:p>
            <a:r>
              <a:rPr lang="pt-PT"/>
              <a:t>3</a:t>
            </a:r>
            <a:endParaRPr lang="en-US"/>
          </a:p>
        </p:txBody>
      </p:sp>
    </p:spTree>
    <p:extLst>
      <p:ext uri="{BB962C8B-B14F-4D97-AF65-F5344CB8AC3E}">
        <p14:creationId xmlns:p14="http://schemas.microsoft.com/office/powerpoint/2010/main" val="3374551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D4086-399B-DD71-FF0B-E9C3C856D828}"/>
              </a:ext>
            </a:extLst>
          </p:cNvPr>
          <p:cNvSpPr>
            <a:spLocks noGrp="1"/>
          </p:cNvSpPr>
          <p:nvPr>
            <p:ph type="title"/>
          </p:nvPr>
        </p:nvSpPr>
        <p:spPr>
          <a:xfrm>
            <a:off x="1141413" y="397648"/>
            <a:ext cx="9905998" cy="1478570"/>
          </a:xfrm>
        </p:spPr>
        <p:txBody>
          <a:bodyPr/>
          <a:lstStyle/>
          <a:p>
            <a:r>
              <a:rPr lang="en-US"/>
              <a:t>NON-FUNCTIONAL REQUIREMENTS</a:t>
            </a:r>
          </a:p>
        </p:txBody>
      </p:sp>
      <p:sp>
        <p:nvSpPr>
          <p:cNvPr id="3" name="Content Placeholder 2">
            <a:extLst>
              <a:ext uri="{FF2B5EF4-FFF2-40B4-BE49-F238E27FC236}">
                <a16:creationId xmlns:a16="http://schemas.microsoft.com/office/drawing/2014/main" id="{75C2B0EF-F596-C66E-BE97-3C063A7EC744}"/>
              </a:ext>
            </a:extLst>
          </p:cNvPr>
          <p:cNvSpPr>
            <a:spLocks noGrp="1"/>
          </p:cNvSpPr>
          <p:nvPr>
            <p:ph idx="1"/>
          </p:nvPr>
        </p:nvSpPr>
        <p:spPr>
          <a:xfrm>
            <a:off x="1089751" y="1875433"/>
            <a:ext cx="9905999" cy="4044921"/>
          </a:xfrm>
        </p:spPr>
        <p:txBody>
          <a:bodyPr vert="horz" lIns="91440" tIns="45720" rIns="91440" bIns="45720" rtlCol="0" anchor="t">
            <a:normAutofit/>
          </a:bodyPr>
          <a:lstStyle/>
          <a:p>
            <a:r>
              <a:rPr lang="en-US">
                <a:solidFill>
                  <a:srgbClr val="FFFFFF"/>
                </a:solidFill>
                <a:latin typeface="Tw Cen MT"/>
                <a:cs typeface="Calibri"/>
              </a:rPr>
              <a:t>The communication between KMSs should be encrypted (XOR or One Time Pad), always using a different key, with the same size of the data to encrypt.</a:t>
            </a:r>
            <a:endParaRPr lang="en-US"/>
          </a:p>
          <a:p>
            <a:r>
              <a:rPr lang="en-US">
                <a:solidFill>
                  <a:srgbClr val="FFFFFF"/>
                </a:solidFill>
                <a:latin typeface="Tw Cen MT"/>
                <a:cs typeface="Calibri"/>
              </a:rPr>
              <a:t>The KMS should be able to send the requested keys to the apps with the requested key rate (</a:t>
            </a:r>
            <a:r>
              <a:rPr lang="en-US" i="1" err="1">
                <a:solidFill>
                  <a:srgbClr val="FFFFFF"/>
                </a:solidFill>
                <a:latin typeface="Tw Cen MT"/>
                <a:cs typeface="Calibri"/>
              </a:rPr>
              <a:t>effective_key_rate</a:t>
            </a:r>
            <a:r>
              <a:rPr lang="en-US">
                <a:solidFill>
                  <a:srgbClr val="FFFFFF"/>
                </a:solidFill>
                <a:latin typeface="Tw Cen MT"/>
                <a:cs typeface="Calibri"/>
              </a:rPr>
              <a:t> parameter in the QoS Provider module).</a:t>
            </a:r>
          </a:p>
          <a:p>
            <a:r>
              <a:rPr lang="en-US">
                <a:solidFill>
                  <a:srgbClr val="FFFFFF"/>
                </a:solidFill>
                <a:latin typeface="Tw Cen MT"/>
                <a:cs typeface="Calibri"/>
              </a:rPr>
              <a:t>The system is organized in various modules, which facilitates maintainability.</a:t>
            </a:r>
          </a:p>
          <a:p>
            <a:r>
              <a:rPr lang="en-US">
                <a:solidFill>
                  <a:srgbClr val="FFFFFF"/>
                </a:solidFill>
                <a:latin typeface="Tw Cen MT"/>
                <a:cs typeface="Calibri"/>
              </a:rPr>
              <a:t>The system should verify the correction of parameters (according to the ETSI protocol), and handle errors (</a:t>
            </a:r>
            <a:r>
              <a:rPr lang="en-US" err="1">
                <a:solidFill>
                  <a:srgbClr val="FFFFFF"/>
                </a:solidFill>
                <a:latin typeface="Tw Cen MT"/>
                <a:cs typeface="Calibri"/>
              </a:rPr>
              <a:t>i.e</a:t>
            </a:r>
            <a:r>
              <a:rPr lang="en-US">
                <a:solidFill>
                  <a:srgbClr val="FFFFFF"/>
                </a:solidFill>
                <a:latin typeface="Tw Cen MT"/>
                <a:cs typeface="Calibri"/>
              </a:rPr>
              <a:t>: in OPEN_CONNECT requests from an app).</a:t>
            </a:r>
          </a:p>
          <a:p>
            <a:endParaRPr lang="en-US">
              <a:solidFill>
                <a:srgbClr val="FFFFFF"/>
              </a:solidFill>
              <a:latin typeface="Tw Cen MT"/>
              <a:cs typeface="Calibri"/>
            </a:endParaRPr>
          </a:p>
          <a:p>
            <a:endParaRPr lang="en-US">
              <a:solidFill>
                <a:srgbClr val="FFFFFF"/>
              </a:solidFill>
              <a:latin typeface="Tw Cen MT"/>
              <a:cs typeface="Calibri"/>
            </a:endParaRPr>
          </a:p>
        </p:txBody>
      </p:sp>
      <p:sp>
        <p:nvSpPr>
          <p:cNvPr id="6" name="Slide Number Placeholder 2">
            <a:extLst>
              <a:ext uri="{FF2B5EF4-FFF2-40B4-BE49-F238E27FC236}">
                <a16:creationId xmlns:a16="http://schemas.microsoft.com/office/drawing/2014/main" id="{922E8323-285D-DC49-4CAD-F135E119A886}"/>
              </a:ext>
            </a:extLst>
          </p:cNvPr>
          <p:cNvSpPr>
            <a:spLocks noGrp="1"/>
          </p:cNvSpPr>
          <p:nvPr>
            <p:ph type="sldNum" sz="quarter" idx="12"/>
          </p:nvPr>
        </p:nvSpPr>
        <p:spPr>
          <a:xfrm>
            <a:off x="11060407" y="6336057"/>
            <a:ext cx="771089" cy="365125"/>
          </a:xfrm>
        </p:spPr>
        <p:txBody>
          <a:bodyPr/>
          <a:lstStyle/>
          <a:p>
            <a:r>
              <a:rPr lang="pt-PT"/>
              <a:t>4</a:t>
            </a:r>
            <a:endParaRPr lang="en-US"/>
          </a:p>
        </p:txBody>
      </p:sp>
    </p:spTree>
    <p:extLst>
      <p:ext uri="{BB962C8B-B14F-4D97-AF65-F5344CB8AC3E}">
        <p14:creationId xmlns:p14="http://schemas.microsoft.com/office/powerpoint/2010/main" val="705080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FC6FF-12B6-EA64-0D31-5553B0282CE5}"/>
              </a:ext>
            </a:extLst>
          </p:cNvPr>
          <p:cNvSpPr>
            <a:spLocks noGrp="1"/>
          </p:cNvSpPr>
          <p:nvPr>
            <p:ph type="title"/>
          </p:nvPr>
        </p:nvSpPr>
        <p:spPr>
          <a:xfrm>
            <a:off x="1141413" y="2467762"/>
            <a:ext cx="9905998" cy="1478570"/>
          </a:xfrm>
        </p:spPr>
        <p:txBody>
          <a:bodyPr/>
          <a:lstStyle/>
          <a:p>
            <a:pPr algn="ctr"/>
            <a:r>
              <a:rPr lang="en-US"/>
              <a:t>Personas</a:t>
            </a:r>
          </a:p>
        </p:txBody>
      </p:sp>
      <p:sp>
        <p:nvSpPr>
          <p:cNvPr id="5" name="Slide Number Placeholder 2">
            <a:extLst>
              <a:ext uri="{FF2B5EF4-FFF2-40B4-BE49-F238E27FC236}">
                <a16:creationId xmlns:a16="http://schemas.microsoft.com/office/drawing/2014/main" id="{CA20E36D-B23B-48F6-B5BE-CB860B716734}"/>
              </a:ext>
            </a:extLst>
          </p:cNvPr>
          <p:cNvSpPr>
            <a:spLocks noGrp="1"/>
          </p:cNvSpPr>
          <p:nvPr>
            <p:ph type="sldNum" sz="quarter" idx="12"/>
          </p:nvPr>
        </p:nvSpPr>
        <p:spPr>
          <a:xfrm>
            <a:off x="11060407" y="6336057"/>
            <a:ext cx="771089" cy="365125"/>
          </a:xfrm>
        </p:spPr>
        <p:txBody>
          <a:bodyPr/>
          <a:lstStyle/>
          <a:p>
            <a:r>
              <a:rPr lang="pt-PT"/>
              <a:t>5</a:t>
            </a:r>
            <a:endParaRPr lang="en-US"/>
          </a:p>
        </p:txBody>
      </p:sp>
    </p:spTree>
    <p:extLst>
      <p:ext uri="{BB962C8B-B14F-4D97-AF65-F5344CB8AC3E}">
        <p14:creationId xmlns:p14="http://schemas.microsoft.com/office/powerpoint/2010/main" val="1553568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pic>
        <p:nvPicPr>
          <p:cNvPr id="6" name="Picture 5" descr="A person in military uniform using a computer&#10;&#10;Description automatically generated">
            <a:extLst>
              <a:ext uri="{FF2B5EF4-FFF2-40B4-BE49-F238E27FC236}">
                <a16:creationId xmlns:a16="http://schemas.microsoft.com/office/drawing/2014/main" id="{A030213F-C661-9039-6E3D-E0E52BCBF25D}"/>
              </a:ext>
            </a:extLst>
          </p:cNvPr>
          <p:cNvPicPr>
            <a:picLocks noChangeAspect="1"/>
          </p:cNvPicPr>
          <p:nvPr/>
        </p:nvPicPr>
        <p:blipFill>
          <a:blip r:embed="rId3"/>
          <a:stretch>
            <a:fillRect/>
          </a:stretch>
        </p:blipFill>
        <p:spPr>
          <a:xfrm>
            <a:off x="1152454" y="1962323"/>
            <a:ext cx="4689234" cy="3130063"/>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Content Placeholder 2">
            <a:extLst>
              <a:ext uri="{FF2B5EF4-FFF2-40B4-BE49-F238E27FC236}">
                <a16:creationId xmlns:a16="http://schemas.microsoft.com/office/drawing/2014/main" id="{A17FB942-D1C9-8BFE-0EAB-3F5897504E83}"/>
              </a:ext>
            </a:extLst>
          </p:cNvPr>
          <p:cNvSpPr>
            <a:spLocks noGrp="1"/>
          </p:cNvSpPr>
          <p:nvPr>
            <p:ph idx="1"/>
          </p:nvPr>
        </p:nvSpPr>
        <p:spPr>
          <a:xfrm>
            <a:off x="6215249" y="2116965"/>
            <a:ext cx="4710683" cy="3541714"/>
          </a:xfrm>
        </p:spPr>
        <p:txBody>
          <a:bodyPr vert="horz" lIns="91440" tIns="45720" rIns="91440" bIns="45720" rtlCol="0" anchor="t">
            <a:normAutofit/>
          </a:bodyPr>
          <a:lstStyle/>
          <a:p>
            <a:pPr>
              <a:lnSpc>
                <a:spcPct val="110000"/>
              </a:lnSpc>
            </a:pPr>
            <a:r>
              <a:rPr lang="en-US" sz="1500"/>
              <a:t>Description: Carlos, a military communications officer, plays a vital role in securing sensitive communications between military bases. His focus is on ensuring the security and longevity of these communications. </a:t>
            </a:r>
          </a:p>
          <a:p>
            <a:pPr>
              <a:lnSpc>
                <a:spcPct val="110000"/>
              </a:lnSpc>
            </a:pPr>
            <a:r>
              <a:rPr lang="en-US" sz="1500"/>
              <a:t>Motivation: Regular messages lose importance over time, but military information stays valuable. Public key encryption has risks, while symmetric keys work better. Carlos focuses on safeguarding important data by using symmetric keys and good key management. This choice is crucial for long-term security in military settings.</a:t>
            </a:r>
          </a:p>
        </p:txBody>
      </p:sp>
      <p:sp>
        <p:nvSpPr>
          <p:cNvPr id="5" name="Slide Number Placeholder 2">
            <a:extLst>
              <a:ext uri="{FF2B5EF4-FFF2-40B4-BE49-F238E27FC236}">
                <a16:creationId xmlns:a16="http://schemas.microsoft.com/office/drawing/2014/main" id="{45E1FF58-67F4-CA82-0DBB-BAAFD88CBA90}"/>
              </a:ext>
            </a:extLst>
          </p:cNvPr>
          <p:cNvSpPr>
            <a:spLocks noGrp="1"/>
          </p:cNvSpPr>
          <p:nvPr>
            <p:ph type="sldNum" sz="quarter" idx="12"/>
          </p:nvPr>
        </p:nvSpPr>
        <p:spPr>
          <a:xfrm>
            <a:off x="11060407" y="6336057"/>
            <a:ext cx="771089" cy="365125"/>
          </a:xfrm>
        </p:spPr>
        <p:txBody>
          <a:bodyPr/>
          <a:lstStyle/>
          <a:p>
            <a:r>
              <a:rPr lang="pt-PT"/>
              <a:t>6</a:t>
            </a:r>
            <a:endParaRPr lang="en-US"/>
          </a:p>
        </p:txBody>
      </p:sp>
    </p:spTree>
    <p:extLst>
      <p:ext uri="{BB962C8B-B14F-4D97-AF65-F5344CB8AC3E}">
        <p14:creationId xmlns:p14="http://schemas.microsoft.com/office/powerpoint/2010/main" val="36269302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pic>
        <p:nvPicPr>
          <p:cNvPr id="5" name="Picture 4" descr="A person looking through a microscope&#10;&#10;Description automatically generated">
            <a:extLst>
              <a:ext uri="{FF2B5EF4-FFF2-40B4-BE49-F238E27FC236}">
                <a16:creationId xmlns:a16="http://schemas.microsoft.com/office/drawing/2014/main" id="{A9F588BD-2431-EB15-367C-9C15A85CA28B}"/>
              </a:ext>
            </a:extLst>
          </p:cNvPr>
          <p:cNvPicPr>
            <a:picLocks noChangeAspect="1"/>
          </p:cNvPicPr>
          <p:nvPr/>
        </p:nvPicPr>
        <p:blipFill>
          <a:blip r:embed="rId3"/>
          <a:stretch>
            <a:fillRect/>
          </a:stretch>
        </p:blipFill>
        <p:spPr>
          <a:xfrm>
            <a:off x="1704014" y="2249487"/>
            <a:ext cx="2369391"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Content Placeholder 2">
            <a:extLst>
              <a:ext uri="{FF2B5EF4-FFF2-40B4-BE49-F238E27FC236}">
                <a16:creationId xmlns:a16="http://schemas.microsoft.com/office/drawing/2014/main" id="{A17FB942-D1C9-8BFE-0EAB-3F5897504E83}"/>
              </a:ext>
            </a:extLst>
          </p:cNvPr>
          <p:cNvSpPr>
            <a:spLocks noGrp="1"/>
          </p:cNvSpPr>
          <p:nvPr>
            <p:ph idx="1"/>
          </p:nvPr>
        </p:nvSpPr>
        <p:spPr>
          <a:xfrm>
            <a:off x="5034579" y="2249487"/>
            <a:ext cx="6012832" cy="3541714"/>
          </a:xfrm>
        </p:spPr>
        <p:txBody>
          <a:bodyPr vert="horz" lIns="91440" tIns="45720" rIns="91440" bIns="45720" rtlCol="0" anchor="t">
            <a:normAutofit fontScale="92500" lnSpcReduction="10000"/>
          </a:bodyPr>
          <a:lstStyle/>
          <a:p>
            <a:pPr>
              <a:lnSpc>
                <a:spcPct val="110000"/>
              </a:lnSpc>
            </a:pPr>
            <a:r>
              <a:rPr lang="en-US" sz="1700"/>
              <a:t>Description: Ana, a computational genetics researcher at a medical clinic, contributes to the analysis of phylogenetic trees. The clinic collaborates with another, necessitating strong security for genetic data protection.</a:t>
            </a:r>
          </a:p>
          <a:p>
            <a:pPr>
              <a:lnSpc>
                <a:spcPct val="110000"/>
              </a:lnSpc>
            </a:pPr>
            <a:endParaRPr lang="en-US" sz="1700"/>
          </a:p>
          <a:p>
            <a:pPr>
              <a:lnSpc>
                <a:spcPct val="110000"/>
              </a:lnSpc>
            </a:pPr>
            <a:r>
              <a:rPr lang="en-US" sz="1700"/>
              <a:t>Motivation: Security is crucial in computational genetics to safeguard valuable data. Collaborative efforts highlight the need for secure data transfer with a strong emphasis on ensuring data privacy. Genetic information exchange must prioritize confidentiality to prevent compromising sensitive data. To achieve this, the clinic is implementing robust security measures, including the utilization of oblivious or symmetric keys in the communications between the two applications.</a:t>
            </a:r>
          </a:p>
        </p:txBody>
      </p:sp>
      <p:sp>
        <p:nvSpPr>
          <p:cNvPr id="6" name="Slide Number Placeholder 2">
            <a:extLst>
              <a:ext uri="{FF2B5EF4-FFF2-40B4-BE49-F238E27FC236}">
                <a16:creationId xmlns:a16="http://schemas.microsoft.com/office/drawing/2014/main" id="{991B5993-CB24-2642-E85D-5C1D5F2D7D39}"/>
              </a:ext>
            </a:extLst>
          </p:cNvPr>
          <p:cNvSpPr>
            <a:spLocks noGrp="1"/>
          </p:cNvSpPr>
          <p:nvPr>
            <p:ph type="sldNum" sz="quarter" idx="12"/>
          </p:nvPr>
        </p:nvSpPr>
        <p:spPr>
          <a:xfrm>
            <a:off x="11060407" y="6336057"/>
            <a:ext cx="771089" cy="365125"/>
          </a:xfrm>
        </p:spPr>
        <p:txBody>
          <a:bodyPr/>
          <a:lstStyle/>
          <a:p>
            <a:r>
              <a:rPr lang="pt-PT"/>
              <a:t>7</a:t>
            </a:r>
            <a:endParaRPr lang="en-US"/>
          </a:p>
        </p:txBody>
      </p:sp>
    </p:spTree>
    <p:extLst>
      <p:ext uri="{BB962C8B-B14F-4D97-AF65-F5344CB8AC3E}">
        <p14:creationId xmlns:p14="http://schemas.microsoft.com/office/powerpoint/2010/main" val="892182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B5563-7330-BDF2-795C-85E06858D121}"/>
              </a:ext>
            </a:extLst>
          </p:cNvPr>
          <p:cNvSpPr>
            <a:spLocks noGrp="1"/>
          </p:cNvSpPr>
          <p:nvPr>
            <p:ph type="title"/>
          </p:nvPr>
        </p:nvSpPr>
        <p:spPr>
          <a:xfrm>
            <a:off x="1563347" y="171394"/>
            <a:ext cx="9905998" cy="1478570"/>
          </a:xfrm>
        </p:spPr>
        <p:txBody>
          <a:bodyPr/>
          <a:lstStyle/>
          <a:p>
            <a:r>
              <a:rPr lang="en-US"/>
              <a:t>General Architecture</a:t>
            </a:r>
          </a:p>
        </p:txBody>
      </p:sp>
      <p:sp>
        <p:nvSpPr>
          <p:cNvPr id="6" name="Slide Number Placeholder 2">
            <a:extLst>
              <a:ext uri="{FF2B5EF4-FFF2-40B4-BE49-F238E27FC236}">
                <a16:creationId xmlns:a16="http://schemas.microsoft.com/office/drawing/2014/main" id="{A5715860-C544-A970-2A08-9BB2C2010FDF}"/>
              </a:ext>
            </a:extLst>
          </p:cNvPr>
          <p:cNvSpPr>
            <a:spLocks noGrp="1"/>
          </p:cNvSpPr>
          <p:nvPr>
            <p:ph type="sldNum" sz="quarter" idx="12"/>
          </p:nvPr>
        </p:nvSpPr>
        <p:spPr>
          <a:xfrm>
            <a:off x="11060407" y="6336057"/>
            <a:ext cx="771089" cy="365125"/>
          </a:xfrm>
        </p:spPr>
        <p:txBody>
          <a:bodyPr/>
          <a:lstStyle/>
          <a:p>
            <a:r>
              <a:rPr lang="pt-PT"/>
              <a:t>8</a:t>
            </a:r>
            <a:endParaRPr lang="en-US"/>
          </a:p>
        </p:txBody>
      </p:sp>
      <p:pic>
        <p:nvPicPr>
          <p:cNvPr id="5" name="Picture 4" descr="A diagram of a system&#10;&#10;Description automatically generated">
            <a:extLst>
              <a:ext uri="{FF2B5EF4-FFF2-40B4-BE49-F238E27FC236}">
                <a16:creationId xmlns:a16="http://schemas.microsoft.com/office/drawing/2014/main" id="{A391F2BE-EAEF-C42C-0867-186EED2F2DBA}"/>
              </a:ext>
            </a:extLst>
          </p:cNvPr>
          <p:cNvPicPr>
            <a:picLocks noChangeAspect="1"/>
          </p:cNvPicPr>
          <p:nvPr/>
        </p:nvPicPr>
        <p:blipFill>
          <a:blip r:embed="rId3"/>
          <a:stretch>
            <a:fillRect/>
          </a:stretch>
        </p:blipFill>
        <p:spPr>
          <a:xfrm>
            <a:off x="2728452" y="1410529"/>
            <a:ext cx="7579032" cy="4848103"/>
          </a:xfrm>
          <a:prstGeom prst="rect">
            <a:avLst/>
          </a:prstGeom>
        </p:spPr>
      </p:pic>
    </p:spTree>
    <p:extLst>
      <p:ext uri="{BB962C8B-B14F-4D97-AF65-F5344CB8AC3E}">
        <p14:creationId xmlns:p14="http://schemas.microsoft.com/office/powerpoint/2010/main" val="15175301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8E0AD84E835BE41814B3CC46BD5AF36" ma:contentTypeVersion="9" ma:contentTypeDescription="Create a new document." ma:contentTypeScope="" ma:versionID="a0b0bea380a6f433376b9801c1abdbce">
  <xsd:schema xmlns:xsd="http://www.w3.org/2001/XMLSchema" xmlns:xs="http://www.w3.org/2001/XMLSchema" xmlns:p="http://schemas.microsoft.com/office/2006/metadata/properties" xmlns:ns3="fad517c4-ad21-48db-8d87-673b4dbf478e" targetNamespace="http://schemas.microsoft.com/office/2006/metadata/properties" ma:root="true" ma:fieldsID="45143606ff57f1eb2df36787f49761db" ns3:_="">
    <xsd:import namespace="fad517c4-ad21-48db-8d87-673b4dbf478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LengthInSeconds" minOccurs="0"/>
                <xsd:element ref="ns3:MediaServiceGenerationTime" minOccurs="0"/>
                <xsd:element ref="ns3:MediaServiceEventHashCode" minOccurs="0"/>
                <xsd:element ref="ns3:MediaServiceOCR"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ad517c4-ad21-48db-8d87-673b4dbf478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327059C-34CD-4EA0-96B6-1D92CC82662E}">
  <ds:schemaRefs>
    <ds:schemaRef ds:uri="fad517c4-ad21-48db-8d87-673b4dbf478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F41ACA6F-02A3-43FF-AB5B-77660BA66629}">
  <ds:schemaRefs>
    <ds:schemaRef ds:uri="http://schemas.microsoft.com/sharepoint/v3/contenttype/forms"/>
  </ds:schemaRefs>
</ds:datastoreItem>
</file>

<file path=customXml/itemProps3.xml><?xml version="1.0" encoding="utf-8"?>
<ds:datastoreItem xmlns:ds="http://schemas.openxmlformats.org/officeDocument/2006/customXml" ds:itemID="{109977A3-36B6-4E34-A44F-5403257C1641}">
  <ds:schemaRefs>
    <ds:schemaRef ds:uri="fad517c4-ad21-48db-8d87-673b4dbf478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TM04033919[[fn=Circuito]]</Template>
  <Application>Microsoft Office PowerPoint</Application>
  <PresentationFormat>Widescreen</PresentationFormat>
  <Slides>11</Slides>
  <Notes>6</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Circuito</vt:lpstr>
      <vt:lpstr>Milestone 2</vt:lpstr>
      <vt:lpstr>State-of-the-art</vt:lpstr>
      <vt:lpstr>Requirement's elicitation GoAls</vt:lpstr>
      <vt:lpstr>Functional requirements</vt:lpstr>
      <vt:lpstr>NON-FUNCTIONAL REQUIREMENTS</vt:lpstr>
      <vt:lpstr>Personas</vt:lpstr>
      <vt:lpstr>PowerPoint Presentation</vt:lpstr>
      <vt:lpstr>PowerPoint Presentation</vt:lpstr>
      <vt:lpstr>General Architecture</vt:lpstr>
      <vt:lpstr>DEmo architecture</vt:lpstr>
      <vt:lpstr>Bibliography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Guilherme Andrade</dc:creator>
  <cp:revision>4</cp:revision>
  <dcterms:created xsi:type="dcterms:W3CDTF">2023-10-24T21:34:07Z</dcterms:created>
  <dcterms:modified xsi:type="dcterms:W3CDTF">2023-12-06T22:22:30Z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0x010100E8E0AD84E835BE41814B3CC46BD5AF36</vt:lpwstr>
  </property>
</Properties>
</file>

<file path=docProps/thumbnail.jpeg>
</file>